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81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>
          <p15:clr>
            <a:srgbClr val="A4A3A4"/>
          </p15:clr>
        </p15:guide>
        <p15:guide id="2" pos="28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008B"/>
    <a:srgbClr val="ED0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38" d="100"/>
          <a:sy n="138" d="100"/>
        </p:scale>
        <p:origin x="756" y="108"/>
      </p:cViewPr>
      <p:guideLst>
        <p:guide orient="horz" pos="1117"/>
        <p:guide pos="28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7E901-C5A8-4050-B511-3DEE9E55AA30}" type="datetimeFigureOut">
              <a:rPr lang="fr-BE" smtClean="0"/>
              <a:t>28-06-18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F2CDA-B944-4AF1-A870-E71A9C83C4B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5761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9BD71-CDEB-4130-87C9-A5ED7764CA92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243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peaker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55710" y="1944063"/>
            <a:ext cx="5302490" cy="549957"/>
          </a:xfrm>
          <a:prstGeom prst="rect">
            <a:avLst/>
          </a:prstGeom>
        </p:spPr>
        <p:txBody>
          <a:bodyPr/>
          <a:lstStyle>
            <a:lvl1pPr algn="l">
              <a:defRPr lang="fr-FR" sz="2800" kern="1200" dirty="0">
                <a:solidFill>
                  <a:schemeClr val="tx1"/>
                </a:solidFill>
                <a:latin typeface="Arial Rounded MT Lt"/>
                <a:ea typeface="+mn-ea"/>
                <a:cs typeface="Arial Rounded MT Lt"/>
              </a:defRPr>
            </a:lvl1pPr>
          </a:lstStyle>
          <a:p>
            <a:r>
              <a:rPr lang="nl-BE" dirty="0" err="1"/>
              <a:t>Cliquez</a:t>
            </a:r>
            <a:r>
              <a:rPr lang="nl-BE" dirty="0"/>
              <a:t> et </a:t>
            </a:r>
            <a:r>
              <a:rPr lang="nl-BE" dirty="0" err="1"/>
              <a:t>modifiez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55710" y="2603668"/>
            <a:ext cx="5302490" cy="27749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fr-FR" sz="1800" kern="1200" dirty="0">
                <a:solidFill>
                  <a:srgbClr val="ED00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 err="1"/>
              <a:t>Cliquez</a:t>
            </a:r>
            <a:r>
              <a:rPr lang="nl-BE" dirty="0"/>
              <a:t> pour </a:t>
            </a:r>
            <a:r>
              <a:rPr lang="nl-BE" dirty="0" err="1"/>
              <a:t>modifier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style</a:t>
            </a:r>
            <a:r>
              <a:rPr lang="nl-BE" dirty="0"/>
              <a:t> des sous-</a:t>
            </a:r>
            <a:r>
              <a:rPr lang="nl-BE" dirty="0" err="1"/>
              <a:t>titres</a:t>
            </a:r>
            <a:r>
              <a:rPr lang="nl-BE" dirty="0"/>
              <a:t> du </a:t>
            </a:r>
            <a:r>
              <a:rPr lang="nl-BE" dirty="0" err="1"/>
              <a:t>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465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55710" y="505900"/>
            <a:ext cx="5302490" cy="549957"/>
          </a:xfrm>
          <a:prstGeom prst="rect">
            <a:avLst/>
          </a:prstGeom>
        </p:spPr>
        <p:txBody>
          <a:bodyPr/>
          <a:lstStyle>
            <a:lvl1pPr algn="l">
              <a:defRPr lang="fr-FR" sz="2800" kern="1200" dirty="0">
                <a:solidFill>
                  <a:srgbClr val="ED008B"/>
                </a:solidFill>
                <a:latin typeface="Arial Rounded MT Lt"/>
                <a:ea typeface="+mn-ea"/>
                <a:cs typeface="Arial Rounded MT Lt"/>
              </a:defRPr>
            </a:lvl1pPr>
          </a:lstStyle>
          <a:p>
            <a:r>
              <a:rPr lang="nl-BE" dirty="0" err="1"/>
              <a:t>Cliquez</a:t>
            </a:r>
            <a:r>
              <a:rPr lang="nl-BE" dirty="0"/>
              <a:t> et </a:t>
            </a:r>
            <a:r>
              <a:rPr lang="nl-BE" dirty="0" err="1"/>
              <a:t>modifiez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55710" y="1165505"/>
            <a:ext cx="5302490" cy="27749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fr-FR" sz="2000" kern="800" spc="2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 err="1"/>
              <a:t>Cliquez</a:t>
            </a:r>
            <a:r>
              <a:rPr lang="nl-BE" dirty="0"/>
              <a:t> pour </a:t>
            </a:r>
            <a:r>
              <a:rPr lang="nl-BE" dirty="0" err="1"/>
              <a:t>modifier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style</a:t>
            </a:r>
            <a:r>
              <a:rPr lang="nl-BE" dirty="0"/>
              <a:t> des sous-</a:t>
            </a:r>
            <a:r>
              <a:rPr lang="nl-BE" dirty="0" err="1"/>
              <a:t>titres</a:t>
            </a:r>
            <a:r>
              <a:rPr lang="nl-BE" dirty="0"/>
              <a:t> du </a:t>
            </a:r>
            <a:r>
              <a:rPr lang="nl-BE" dirty="0" err="1"/>
              <a:t>masque</a:t>
            </a:r>
            <a:endParaRPr lang="fr-FR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B2864E4E-655A-42B4-9780-3DB53F5AB3D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157094" y="1862305"/>
            <a:ext cx="5531090" cy="2984703"/>
          </a:xfrm>
          <a:prstGeom prst="rect">
            <a:avLst/>
          </a:prstGeom>
        </p:spPr>
        <p:txBody>
          <a:bodyPr/>
          <a:lstStyle>
            <a:lvl1pPr>
              <a:buClr>
                <a:srgbClr val="ED008B"/>
              </a:buClr>
              <a:buSzPct val="120000"/>
              <a:defRPr lang="nl-BE" sz="1600" kern="1200" spc="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>
              <a:buClr>
                <a:srgbClr val="ED008B"/>
              </a:buClr>
              <a:buSzPct val="9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ED008B"/>
              </a:buClr>
              <a:buFont typeface="Courier New" panose="02070309020205020404" pitchFamily="49" charset="0"/>
              <a:buChar char="o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ED008B"/>
              </a:buCl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BE" dirty="0" err="1"/>
              <a:t>Cliquez</a:t>
            </a:r>
            <a:r>
              <a:rPr lang="nl-BE" dirty="0"/>
              <a:t> pour </a:t>
            </a:r>
            <a:r>
              <a:rPr lang="nl-BE" dirty="0" err="1"/>
              <a:t>modifier</a:t>
            </a:r>
            <a:r>
              <a:rPr lang="nl-BE" dirty="0"/>
              <a:t> les </a:t>
            </a:r>
            <a:r>
              <a:rPr lang="nl-BE" dirty="0" err="1"/>
              <a:t>styles</a:t>
            </a:r>
            <a:r>
              <a:rPr lang="nl-BE" dirty="0"/>
              <a:t> du </a:t>
            </a:r>
            <a:r>
              <a:rPr lang="nl-BE" dirty="0" err="1"/>
              <a:t>texte</a:t>
            </a:r>
            <a:r>
              <a:rPr lang="nl-BE" dirty="0"/>
              <a:t> du </a:t>
            </a:r>
            <a:r>
              <a:rPr lang="nl-BE" dirty="0" err="1"/>
              <a:t>masque</a:t>
            </a:r>
            <a:endParaRPr lang="nl-BE" dirty="0"/>
          </a:p>
          <a:p>
            <a:pPr lvl="1"/>
            <a:r>
              <a:rPr lang="nl-BE" dirty="0" err="1"/>
              <a:t>Deuxième</a:t>
            </a:r>
            <a:r>
              <a:rPr lang="nl-BE" dirty="0"/>
              <a:t> niveau</a:t>
            </a:r>
          </a:p>
          <a:p>
            <a:pPr lvl="2"/>
            <a:r>
              <a:rPr lang="nl-BE" dirty="0" err="1"/>
              <a:t>Troisième</a:t>
            </a:r>
            <a:r>
              <a:rPr lang="nl-BE" dirty="0"/>
              <a:t> niveau</a:t>
            </a:r>
          </a:p>
          <a:p>
            <a:pPr lvl="3"/>
            <a:r>
              <a:rPr lang="nl-BE" dirty="0" err="1"/>
              <a:t>Quatrième</a:t>
            </a:r>
            <a:r>
              <a:rPr lang="nl-BE" dirty="0"/>
              <a:t> niveau</a:t>
            </a:r>
          </a:p>
        </p:txBody>
      </p:sp>
    </p:spTree>
    <p:extLst>
      <p:ext uri="{BB962C8B-B14F-4D97-AF65-F5344CB8AC3E}">
        <p14:creationId xmlns:p14="http://schemas.microsoft.com/office/powerpoint/2010/main" val="223832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AEF6DFD-3141-420A-8996-E5778F61FFF2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2508250" cy="5148000"/>
          </a:xfrm>
          <a:prstGeom prst="rect">
            <a:avLst/>
          </a:prstGeom>
          <a:solidFill>
            <a:srgbClr val="ED00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8" name="Image 7" descr="logo_duneseulevoix-NEGATIF.eps">
            <a:extLst>
              <a:ext uri="{FF2B5EF4-FFF2-40B4-BE49-F238E27FC236}">
                <a16:creationId xmlns:a16="http://schemas.microsoft.com/office/drawing/2014/main" id="{02A85AEC-55FB-4DBA-97F1-BE64F4BB134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59" y="516466"/>
            <a:ext cx="1639333" cy="126319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445EDA7-AEE3-4C6B-997B-0AB5B2A59438}"/>
              </a:ext>
            </a:extLst>
          </p:cNvPr>
          <p:cNvSpPr txBox="1"/>
          <p:nvPr userDrawn="1"/>
        </p:nvSpPr>
        <p:spPr>
          <a:xfrm>
            <a:off x="358662" y="4618984"/>
            <a:ext cx="1917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www.droitavortement.com</a:t>
            </a:r>
          </a:p>
        </p:txBody>
      </p:sp>
    </p:spTree>
    <p:extLst>
      <p:ext uri="{BB962C8B-B14F-4D97-AF65-F5344CB8AC3E}">
        <p14:creationId xmlns:p14="http://schemas.microsoft.com/office/powerpoint/2010/main" val="288603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BCC8159C-3366-47EE-A04A-9B26E05B0AB3}"/>
              </a:ext>
            </a:extLst>
          </p:cNvPr>
          <p:cNvGrpSpPr/>
          <p:nvPr/>
        </p:nvGrpSpPr>
        <p:grpSpPr>
          <a:xfrm>
            <a:off x="1" y="0"/>
            <a:ext cx="9144000" cy="5143500"/>
            <a:chOff x="1" y="0"/>
            <a:chExt cx="9144000" cy="51435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AF122C0-7DC9-4D4A-9929-2501A2BC3B78}"/>
                </a:ext>
              </a:extLst>
            </p:cNvPr>
            <p:cNvSpPr/>
            <p:nvPr/>
          </p:nvSpPr>
          <p:spPr>
            <a:xfrm>
              <a:off x="1" y="0"/>
              <a:ext cx="9144000" cy="51435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9" name="Image 8" descr="logo_duneseulevoix-RVB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0003" y="469900"/>
              <a:ext cx="4563996" cy="3517900"/>
            </a:xfrm>
            <a:prstGeom prst="rect">
              <a:avLst/>
            </a:prstGeom>
          </p:spPr>
        </p:pic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24A45EA7-6807-4E78-B726-172D8A33A7C0}"/>
              </a:ext>
            </a:extLst>
          </p:cNvPr>
          <p:cNvSpPr txBox="1"/>
          <p:nvPr/>
        </p:nvSpPr>
        <p:spPr>
          <a:xfrm>
            <a:off x="1981201" y="4196443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dirty="0"/>
              <a:t>#</a:t>
            </a:r>
            <a:r>
              <a:rPr lang="fr-BE" sz="4000" dirty="0" err="1">
                <a:solidFill>
                  <a:srgbClr val="ED008C"/>
                </a:solidFill>
              </a:rPr>
              <a:t>AbortionRight</a:t>
            </a:r>
            <a:endParaRPr lang="fr-BE" sz="4000" dirty="0">
              <a:solidFill>
                <a:srgbClr val="ED00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037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5CDD6-299D-4DA9-BA0A-A1FB9BB95D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Julie Papazoglou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283F8F-FE2C-4D5B-AB2A-E4F2A3610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5710" y="2603668"/>
            <a:ext cx="5580076" cy="277491"/>
          </a:xfrm>
        </p:spPr>
        <p:txBody>
          <a:bodyPr/>
          <a:lstStyle/>
          <a:p>
            <a:r>
              <a:rPr lang="fr-BE" dirty="0"/>
              <a:t>Chargée de missions cellule « Etude et Stratégie »  Centre d’Action Laïque</a:t>
            </a:r>
          </a:p>
          <a:p>
            <a:r>
              <a:rPr lang="en-GB" dirty="0"/>
              <a:t>Project manager for « Study and Strategy»       Centre </a:t>
            </a:r>
            <a:r>
              <a:rPr lang="en-GB" dirty="0" err="1"/>
              <a:t>d’Action</a:t>
            </a:r>
            <a:r>
              <a:rPr lang="en-GB" dirty="0"/>
              <a:t> </a:t>
            </a:r>
            <a:r>
              <a:rPr lang="en-GB" dirty="0" err="1"/>
              <a:t>Laïque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207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809CA3-7846-492C-8A76-482CFD24E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5710" y="1504807"/>
            <a:ext cx="5302490" cy="1997814"/>
          </a:xfrm>
        </p:spPr>
        <p:txBody>
          <a:bodyPr/>
          <a:lstStyle/>
          <a:p>
            <a:r>
              <a:rPr lang="fr-BE" dirty="0"/>
              <a:t>Leviers juridiques en droit international et européen en matière d’interruption volontaire de grossesse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071511-3940-480B-A6C3-1E51CACCD2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  <a:p>
            <a:endParaRPr lang="fr-BE"/>
          </a:p>
          <a:p>
            <a:endParaRPr lang="fr-BE"/>
          </a:p>
          <a:p>
            <a:endParaRPr lang="fr-BE"/>
          </a:p>
          <a:p>
            <a:endParaRPr lang="fr-BE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1827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809CA3-7846-492C-8A76-482CFD24E7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Peut-on parler d’un droit à l’IVG pour toutes les femmes ? </a:t>
            </a:r>
            <a:br>
              <a:rPr lang="fr-BE" dirty="0">
                <a:solidFill>
                  <a:schemeClr val="tx1"/>
                </a:solidFill>
              </a:rPr>
            </a:br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071511-3940-480B-A6C3-1E51CACCD2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>
                <a:solidFill>
                  <a:schemeClr val="tx1"/>
                </a:solidFill>
              </a:rPr>
              <a:t> </a:t>
            </a:r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8FF8FC-F964-489C-846A-C8E1508D156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fr-BE" dirty="0"/>
              <a:t>Définition de l’OMS en matière de droits sexuels et reproductifs</a:t>
            </a:r>
          </a:p>
          <a:p>
            <a:endParaRPr lang="fr-BE" dirty="0"/>
          </a:p>
          <a:p>
            <a:r>
              <a:rPr lang="fr-BE" dirty="0"/>
              <a:t>Recommandations et rapports organes de l’ONU </a:t>
            </a:r>
            <a:r>
              <a:rPr lang="fr-BE" sz="1400" dirty="0"/>
              <a:t> </a:t>
            </a:r>
          </a:p>
          <a:p>
            <a:pPr marL="0" indent="0">
              <a:buNone/>
            </a:pPr>
            <a:endParaRPr lang="fr-BE" sz="1400" dirty="0"/>
          </a:p>
          <a:p>
            <a:pPr marL="0" indent="0">
              <a:buNone/>
            </a:pPr>
            <a:r>
              <a:rPr lang="fr-BE" sz="1400" dirty="0"/>
              <a:t>	</a:t>
            </a:r>
            <a:r>
              <a:rPr lang="fr-B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</a:t>
            </a:r>
            <a:r>
              <a:rPr lang="fr-BE" sz="1400" dirty="0"/>
              <a:t> Comité des droits de l’homme, Comité des droits 	économiques, sociaux et culturels, Comité pour 	l’élimination de la discrimination à l’égard des 	femmes  </a:t>
            </a:r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1335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Peut-on parler d’un droit à l’IVG pour toutes les femmes 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fr-BE" dirty="0"/>
              <a:t>Résolutions Conseil de l’Europe</a:t>
            </a:r>
          </a:p>
          <a:p>
            <a:pPr marL="0" indent="0">
              <a:buNone/>
            </a:pPr>
            <a:endParaRPr lang="fr-BE" dirty="0"/>
          </a:p>
          <a:p>
            <a:endParaRPr lang="fr-BE" dirty="0"/>
          </a:p>
          <a:p>
            <a:r>
              <a:rPr lang="fr-BE" dirty="0"/>
              <a:t>Résolutions du Parlement européen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74018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sz="2400" dirty="0"/>
              <a:t>Que nous dit la jurisprudence de la Cour européenne des droits de l’homme en matière d’IVG ?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fr-BE" dirty="0"/>
              <a:t>Trois affaires emblématiques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Une jurisprudence frileuse </a:t>
            </a:r>
          </a:p>
          <a:p>
            <a:endParaRPr lang="fr-BE" dirty="0"/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Des opinions dissidentes </a:t>
            </a:r>
          </a:p>
          <a:p>
            <a:pPr marL="0" indent="0">
              <a:buNone/>
            </a:pP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38024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Un médecin peut-il refuser une IVG ?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fr-BE" dirty="0"/>
              <a:t>Objection de conscience et forces armées</a:t>
            </a:r>
          </a:p>
          <a:p>
            <a:endParaRPr lang="fr-BE" dirty="0"/>
          </a:p>
          <a:p>
            <a:r>
              <a:rPr lang="fr-BE" dirty="0"/>
              <a:t>Clause de conscience et soins de santé </a:t>
            </a:r>
          </a:p>
          <a:p>
            <a:pPr marL="0" indent="0">
              <a:buNone/>
            </a:pPr>
            <a:r>
              <a:rPr lang="fr-BE" dirty="0"/>
              <a:t> </a:t>
            </a:r>
          </a:p>
          <a:p>
            <a:pPr marL="0" indent="0">
              <a:buNone/>
            </a:pPr>
            <a:r>
              <a:rPr lang="fr-BE" dirty="0"/>
              <a:t>=&gt; Le droit international ne consacre </a:t>
            </a:r>
            <a:r>
              <a:rPr lang="fr-BE" b="1" dirty="0"/>
              <a:t>PAS </a:t>
            </a:r>
            <a:r>
              <a:rPr lang="fr-BE" dirty="0"/>
              <a:t>de clause de conscience en matière de soins de santé! </a:t>
            </a:r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23148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Pistes et conclusions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>
          <a:xfrm>
            <a:off x="3155710" y="1245705"/>
            <a:ext cx="5532474" cy="36013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BE" sz="1400" dirty="0"/>
              <a:t>Assurer un </a:t>
            </a:r>
            <a:r>
              <a:rPr lang="fr-BE" sz="1400" b="1" dirty="0"/>
              <a:t>contrôle périodique, objectif et démocratique </a:t>
            </a:r>
            <a:r>
              <a:rPr lang="fr-BE" sz="1400" dirty="0"/>
              <a:t>de la Charte des droits fondamentaux par un organe indépendant au sein des 28 Etats membres</a:t>
            </a:r>
          </a:p>
          <a:p>
            <a:pPr marL="0" indent="0">
              <a:buNone/>
            </a:pPr>
            <a:endParaRPr lang="fr-BE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fr-BE" sz="1400" dirty="0"/>
              <a:t>Que chaque Etat membre assure, </a:t>
            </a:r>
            <a:r>
              <a:rPr lang="fr-BE" sz="1400" b="1" dirty="0"/>
              <a:t>effectivement</a:t>
            </a:r>
            <a:r>
              <a:rPr lang="fr-BE" sz="1400" dirty="0"/>
              <a:t>, un accès à des IVG sûres et légales, à minima, dans trois circonstances</a:t>
            </a:r>
          </a:p>
          <a:p>
            <a:pPr marL="0" indent="0">
              <a:buNone/>
            </a:pPr>
            <a:endParaRPr lang="fr-BE" sz="1400" dirty="0"/>
          </a:p>
          <a:p>
            <a:r>
              <a:rPr lang="fr-BE" sz="1400" b="1" dirty="0"/>
              <a:t>Clarification </a:t>
            </a:r>
            <a:r>
              <a:rPr lang="fr-BE" sz="1400" dirty="0"/>
              <a:t>de la jurisprudence de la Cour européenne des droits de l’homme</a:t>
            </a:r>
          </a:p>
          <a:p>
            <a:pPr marL="0" indent="0">
              <a:buNone/>
            </a:pPr>
            <a:endParaRPr lang="fr-BE" sz="1400" dirty="0"/>
          </a:p>
          <a:p>
            <a:r>
              <a:rPr lang="fr-BE" sz="1400" b="1" dirty="0"/>
              <a:t>Vigilance démocratique </a:t>
            </a:r>
            <a:r>
              <a:rPr lang="fr-BE" sz="1400" dirty="0"/>
              <a:t>car nombreuses entraves en Europe et dans le monde</a:t>
            </a:r>
          </a:p>
          <a:p>
            <a:pPr marL="0" indent="0">
              <a:buNone/>
            </a:pPr>
            <a:endParaRPr lang="fr-BE" sz="1400" dirty="0"/>
          </a:p>
          <a:p>
            <a:r>
              <a:rPr lang="fr-BE" sz="1400" dirty="0"/>
              <a:t>À vous ! </a:t>
            </a:r>
          </a:p>
        </p:txBody>
      </p:sp>
    </p:spTree>
    <p:extLst>
      <p:ext uri="{BB962C8B-B14F-4D97-AF65-F5344CB8AC3E}">
        <p14:creationId xmlns:p14="http://schemas.microsoft.com/office/powerpoint/2010/main" val="35064827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par défau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139</TotalTime>
  <Words>211</Words>
  <Application>Microsoft Office PowerPoint</Application>
  <PresentationFormat>Affichage à l'écran (16:9)</PresentationFormat>
  <Paragraphs>50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Arial Rounded MT Lt</vt:lpstr>
      <vt:lpstr>Calibri</vt:lpstr>
      <vt:lpstr>Courier New</vt:lpstr>
      <vt:lpstr>Wingdings</vt:lpstr>
      <vt:lpstr>Thème par défaut</vt:lpstr>
      <vt:lpstr>Présentation PowerPoint</vt:lpstr>
      <vt:lpstr>Julie Papazoglou</vt:lpstr>
      <vt:lpstr>Leviers juridiques en droit international et européen en matière d’interruption volontaire de grossesse </vt:lpstr>
      <vt:lpstr>Peut-on parler d’un droit à l’IVG pour toutes les femmes ?  </vt:lpstr>
      <vt:lpstr>Peut-on parler d’un droit à l’IVG pour toutes les femmes ?</vt:lpstr>
      <vt:lpstr>Que nous dit la jurisprudence de la Cour européenne des droits de l’homme en matière d’IVG ? </vt:lpstr>
      <vt:lpstr>Un médecin peut-il refuser une IVG ? </vt:lpstr>
      <vt:lpstr>Pistes et conclusions </vt:lpstr>
    </vt:vector>
  </TitlesOfParts>
  <Company>Vo-Group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Joëlle Cerfontaine</dc:creator>
  <cp:lastModifiedBy>Michaël Desmet</cp:lastModifiedBy>
  <cp:revision>34</cp:revision>
  <dcterms:created xsi:type="dcterms:W3CDTF">2018-05-30T09:49:34Z</dcterms:created>
  <dcterms:modified xsi:type="dcterms:W3CDTF">2018-06-28T07:55:57Z</dcterms:modified>
</cp:coreProperties>
</file>