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B"/>
    <a:srgbClr val="ED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1"/>
    <p:restoredTop sz="94715"/>
  </p:normalViewPr>
  <p:slideViewPr>
    <p:cSldViewPr snapToGrid="0" snapToObjects="1" showGuides="1">
      <p:cViewPr varScale="1">
        <p:scale>
          <a:sx n="138" d="100"/>
          <a:sy n="138" d="100"/>
        </p:scale>
        <p:origin x="354" y="120"/>
      </p:cViewPr>
      <p:guideLst>
        <p:guide orient="horz" pos="1117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7B651-B7C6-4A35-8D72-004ADBDC62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196EF4-2500-4B7E-B38F-BC89FB7BC1A3}">
      <dgm:prSet phldrT="[Testo]" custT="1"/>
      <dgm:spPr/>
      <dgm:t>
        <a:bodyPr/>
        <a:lstStyle/>
        <a:p>
          <a:r>
            <a:rPr lang="it-IT" sz="2800" b="1" dirty="0">
              <a:solidFill>
                <a:srgbClr val="FFFFFF"/>
              </a:solidFill>
              <a:latin typeface="Comic Sans MS"/>
              <a:cs typeface="Comic Sans MS"/>
            </a:rPr>
            <a:t>Le </a:t>
          </a:r>
          <a:r>
            <a:rPr lang="it-IT" sz="2800" b="1" dirty="0" err="1">
              <a:solidFill>
                <a:srgbClr val="FFFFFF"/>
              </a:solidFill>
              <a:latin typeface="Comic Sans MS"/>
              <a:cs typeface="Comic Sans MS"/>
            </a:rPr>
            <a:t>choix</a:t>
          </a:r>
          <a:r>
            <a:rPr lang="it-IT" sz="2800" b="1" dirty="0">
              <a:solidFill>
                <a:srgbClr val="FFFFFF"/>
              </a:solidFill>
              <a:latin typeface="Comic Sans MS"/>
              <a:cs typeface="Comic Sans MS"/>
            </a:rPr>
            <a:t> de la </a:t>
          </a:r>
          <a:r>
            <a:rPr lang="it-IT" sz="2800" b="1" dirty="0" err="1">
              <a:solidFill>
                <a:srgbClr val="FFFFFF"/>
              </a:solidFill>
              <a:latin typeface="Comic Sans MS"/>
              <a:cs typeface="Comic Sans MS"/>
            </a:rPr>
            <a:t>méthode</a:t>
          </a:r>
          <a:endParaRPr lang="it-IT" sz="2800" b="1" dirty="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238B127A-D9F6-4A98-8EAE-ED1D401F5454}" type="parTrans" cxnId="{2CAE20D4-2D45-471B-ADD0-712E57E339C6}">
      <dgm:prSet/>
      <dgm:spPr/>
      <dgm:t>
        <a:bodyPr/>
        <a:lstStyle/>
        <a:p>
          <a:endParaRPr lang="it-IT"/>
        </a:p>
      </dgm:t>
    </dgm:pt>
    <dgm:pt modelId="{7D1F2491-72C8-4F0B-B4D8-D51287587CCF}" type="sibTrans" cxnId="{2CAE20D4-2D45-471B-ADD0-712E57E339C6}">
      <dgm:prSet/>
      <dgm:spPr/>
      <dgm:t>
        <a:bodyPr/>
        <a:lstStyle/>
        <a:p>
          <a:endParaRPr lang="it-IT"/>
        </a:p>
      </dgm:t>
    </dgm:pt>
    <dgm:pt modelId="{C766BB05-4CEE-496A-B1F3-FE5D1B5D7079}">
      <dgm:prSet phldrT="[Testo]" custT="1"/>
      <dgm:spPr/>
      <dgm:t>
        <a:bodyPr/>
        <a:lstStyle/>
        <a:p>
          <a:r>
            <a:rPr lang="it-IT" sz="2800" b="1" dirty="0">
              <a:solidFill>
                <a:srgbClr val="FFFFFF"/>
              </a:solidFill>
              <a:latin typeface="Comic Sans MS"/>
              <a:cs typeface="Comic Sans MS"/>
            </a:rPr>
            <a:t>L’</a:t>
          </a:r>
          <a:r>
            <a:rPr lang="it-IT" sz="2800" b="1" dirty="0" err="1">
              <a:solidFill>
                <a:srgbClr val="FFFFFF"/>
              </a:solidFill>
              <a:latin typeface="Comic Sans MS"/>
              <a:cs typeface="Comic Sans MS"/>
            </a:rPr>
            <a:t>accés</a:t>
          </a:r>
          <a:endParaRPr lang="it-IT" sz="2800" b="1" dirty="0">
            <a:solidFill>
              <a:srgbClr val="FFFFFF"/>
            </a:solidFill>
            <a:latin typeface="Comic Sans MS"/>
            <a:cs typeface="Comic Sans MS"/>
          </a:endParaRPr>
        </a:p>
      </dgm:t>
    </dgm:pt>
    <dgm:pt modelId="{B000A5E5-D71A-474B-9E5A-84C099A65C18}" type="parTrans" cxnId="{C7CAD100-ACED-4D5A-AF89-A45EA467FE9E}">
      <dgm:prSet/>
      <dgm:spPr/>
      <dgm:t>
        <a:bodyPr/>
        <a:lstStyle/>
        <a:p>
          <a:endParaRPr lang="it-IT"/>
        </a:p>
      </dgm:t>
    </dgm:pt>
    <dgm:pt modelId="{34E20A80-6863-439B-A5CB-F2622EA78280}" type="sibTrans" cxnId="{C7CAD100-ACED-4D5A-AF89-A45EA467FE9E}">
      <dgm:prSet/>
      <dgm:spPr/>
      <dgm:t>
        <a:bodyPr/>
        <a:lstStyle/>
        <a:p>
          <a:endParaRPr lang="it-IT"/>
        </a:p>
      </dgm:t>
    </dgm:pt>
    <dgm:pt modelId="{37720454-46AB-44D6-A04B-99753BF5ED6E}">
      <dgm:prSet phldrT="[Testo]" custT="1"/>
      <dgm:spPr/>
      <dgm:t>
        <a:bodyPr/>
        <a:lstStyle/>
        <a:p>
          <a:r>
            <a:rPr lang="it-IT" sz="2800" b="1" i="0" dirty="0">
              <a:solidFill>
                <a:schemeClr val="bg1"/>
              </a:solidFill>
              <a:latin typeface="Comic Sans MS"/>
              <a:ea typeface="Zapf Dingbats"/>
              <a:cs typeface="Comic Sans MS"/>
            </a:rPr>
            <a:t> La </a:t>
          </a:r>
          <a:r>
            <a:rPr lang="it-IT" sz="2800" b="1" i="0" dirty="0" err="1">
              <a:solidFill>
                <a:schemeClr val="bg1"/>
              </a:solidFill>
              <a:latin typeface="Comic Sans MS"/>
              <a:ea typeface="Zapf Dingbats"/>
              <a:cs typeface="Comic Sans MS"/>
            </a:rPr>
            <a:t>f</a:t>
          </a:r>
          <a:r>
            <a:rPr lang="it-IT" sz="2800" b="1" dirty="0" err="1">
              <a:solidFill>
                <a:schemeClr val="bg1"/>
              </a:solidFill>
              <a:latin typeface="Comic Sans MS"/>
              <a:cs typeface="Comic Sans MS"/>
            </a:rPr>
            <a:t>ormation</a:t>
          </a:r>
          <a:endParaRPr lang="it-IT" sz="2800" b="1" dirty="0">
            <a:solidFill>
              <a:schemeClr val="bg1"/>
            </a:solidFill>
            <a:latin typeface="Comic Sans MS"/>
            <a:cs typeface="Comic Sans MS"/>
          </a:endParaRPr>
        </a:p>
      </dgm:t>
    </dgm:pt>
    <dgm:pt modelId="{9BE436A4-29E4-44A5-9BD6-0F9F784A5C99}" type="parTrans" cxnId="{2ADA29D8-B5CC-4B66-8BB7-E51A285E2593}">
      <dgm:prSet/>
      <dgm:spPr/>
      <dgm:t>
        <a:bodyPr/>
        <a:lstStyle/>
        <a:p>
          <a:endParaRPr lang="it-IT"/>
        </a:p>
      </dgm:t>
    </dgm:pt>
    <dgm:pt modelId="{39AFE990-8084-4093-9A24-1C65E1DE37F2}" type="sibTrans" cxnId="{2ADA29D8-B5CC-4B66-8BB7-E51A285E2593}">
      <dgm:prSet/>
      <dgm:spPr/>
      <dgm:t>
        <a:bodyPr/>
        <a:lstStyle/>
        <a:p>
          <a:endParaRPr lang="it-IT"/>
        </a:p>
      </dgm:t>
    </dgm:pt>
    <dgm:pt modelId="{D2043717-7658-124E-B0DE-BC5409A79715}">
      <dgm:prSet custT="1"/>
      <dgm:spPr/>
      <dgm:t>
        <a:bodyPr/>
        <a:lstStyle/>
        <a:p>
          <a:r>
            <a:rPr lang="it-IT" sz="2800" b="1" dirty="0">
              <a:latin typeface="Comic Sans MS"/>
              <a:cs typeface="Comic Sans MS"/>
            </a:rPr>
            <a:t>La </a:t>
          </a:r>
          <a:r>
            <a:rPr lang="it-IT" sz="2800" b="1" dirty="0" err="1">
              <a:latin typeface="Comic Sans MS"/>
              <a:cs typeface="Comic Sans MS"/>
            </a:rPr>
            <a:t>procédure</a:t>
          </a:r>
          <a:endParaRPr lang="it-IT" sz="2800" b="1" dirty="0">
            <a:latin typeface="Comic Sans MS"/>
            <a:cs typeface="Comic Sans MS"/>
          </a:endParaRPr>
        </a:p>
      </dgm:t>
    </dgm:pt>
    <dgm:pt modelId="{350A436A-3755-614B-8CBC-EA99CD6D6049}" type="parTrans" cxnId="{E2781A00-E7B5-4C47-AAAF-140C9D413B24}">
      <dgm:prSet/>
      <dgm:spPr/>
      <dgm:t>
        <a:bodyPr/>
        <a:lstStyle/>
        <a:p>
          <a:endParaRPr lang="it-IT"/>
        </a:p>
      </dgm:t>
    </dgm:pt>
    <dgm:pt modelId="{A7818A89-85A3-744D-936D-220BAB44EA9C}" type="sibTrans" cxnId="{E2781A00-E7B5-4C47-AAAF-140C9D413B24}">
      <dgm:prSet/>
      <dgm:spPr/>
      <dgm:t>
        <a:bodyPr/>
        <a:lstStyle/>
        <a:p>
          <a:endParaRPr lang="it-IT"/>
        </a:p>
      </dgm:t>
    </dgm:pt>
    <dgm:pt modelId="{B92203DA-2E69-4A7C-AD50-44D84433CC03}" type="pres">
      <dgm:prSet presAssocID="{D077B651-B7C6-4A35-8D72-004ADBDC626A}" presName="linear" presStyleCnt="0">
        <dgm:presLayoutVars>
          <dgm:dir/>
          <dgm:animLvl val="lvl"/>
          <dgm:resizeHandles val="exact"/>
        </dgm:presLayoutVars>
      </dgm:prSet>
      <dgm:spPr/>
    </dgm:pt>
    <dgm:pt modelId="{8E473C50-4377-44D7-B36C-CFB676DDFA12}" type="pres">
      <dgm:prSet presAssocID="{C766BB05-4CEE-496A-B1F3-FE5D1B5D7079}" presName="parentLin" presStyleCnt="0"/>
      <dgm:spPr/>
    </dgm:pt>
    <dgm:pt modelId="{87724F71-3E46-492F-A25C-0679232739EF}" type="pres">
      <dgm:prSet presAssocID="{C766BB05-4CEE-496A-B1F3-FE5D1B5D7079}" presName="parentLeftMargin" presStyleLbl="node1" presStyleIdx="0" presStyleCnt="4"/>
      <dgm:spPr/>
    </dgm:pt>
    <dgm:pt modelId="{8A6E55E9-E8A8-41FA-874C-F2808A3D5EAD}" type="pres">
      <dgm:prSet presAssocID="{C766BB05-4CEE-496A-B1F3-FE5D1B5D7079}" presName="parentText" presStyleLbl="node1" presStyleIdx="0" presStyleCnt="4" custLinFactNeighborX="-57280" custLinFactNeighborY="-2148">
        <dgm:presLayoutVars>
          <dgm:chMax val="0"/>
          <dgm:bulletEnabled val="1"/>
        </dgm:presLayoutVars>
      </dgm:prSet>
      <dgm:spPr/>
    </dgm:pt>
    <dgm:pt modelId="{3F716063-3D47-4B0F-8223-E3E54329E0DD}" type="pres">
      <dgm:prSet presAssocID="{C766BB05-4CEE-496A-B1F3-FE5D1B5D7079}" presName="negativeSpace" presStyleCnt="0"/>
      <dgm:spPr/>
    </dgm:pt>
    <dgm:pt modelId="{BA6D68B5-92C5-4AD7-95B7-C476DE8195F6}" type="pres">
      <dgm:prSet presAssocID="{C766BB05-4CEE-496A-B1F3-FE5D1B5D7079}" presName="childText" presStyleLbl="conFgAcc1" presStyleIdx="0" presStyleCnt="4">
        <dgm:presLayoutVars>
          <dgm:bulletEnabled val="1"/>
        </dgm:presLayoutVars>
      </dgm:prSet>
      <dgm:spPr/>
    </dgm:pt>
    <dgm:pt modelId="{9DE5AEDB-BB74-456D-8D68-5DF757731EA7}" type="pres">
      <dgm:prSet presAssocID="{34E20A80-6863-439B-A5CB-F2622EA78280}" presName="spaceBetweenRectangles" presStyleCnt="0"/>
      <dgm:spPr/>
    </dgm:pt>
    <dgm:pt modelId="{D7FE4F8E-AE59-40E2-A560-72B9220C4F63}" type="pres">
      <dgm:prSet presAssocID="{24196EF4-2500-4B7E-B38F-BC89FB7BC1A3}" presName="parentLin" presStyleCnt="0"/>
      <dgm:spPr/>
    </dgm:pt>
    <dgm:pt modelId="{B6BE8D99-7BC8-47F9-B22A-C29B2458CBFE}" type="pres">
      <dgm:prSet presAssocID="{24196EF4-2500-4B7E-B38F-BC89FB7BC1A3}" presName="parentLeftMargin" presStyleLbl="node1" presStyleIdx="0" presStyleCnt="4"/>
      <dgm:spPr/>
    </dgm:pt>
    <dgm:pt modelId="{F1225A48-8268-4817-B215-A7533176C10A}" type="pres">
      <dgm:prSet presAssocID="{24196EF4-2500-4B7E-B38F-BC89FB7BC1A3}" presName="parentText" presStyleLbl="node1" presStyleIdx="1" presStyleCnt="4" custScaleX="142857" custLinFactNeighborX="-78813" custLinFactNeighborY="-2814">
        <dgm:presLayoutVars>
          <dgm:chMax val="0"/>
          <dgm:bulletEnabled val="1"/>
        </dgm:presLayoutVars>
      </dgm:prSet>
      <dgm:spPr/>
    </dgm:pt>
    <dgm:pt modelId="{999B8CA5-DBB9-4119-8990-5D9101ED8E88}" type="pres">
      <dgm:prSet presAssocID="{24196EF4-2500-4B7E-B38F-BC89FB7BC1A3}" presName="negativeSpace" presStyleCnt="0"/>
      <dgm:spPr/>
    </dgm:pt>
    <dgm:pt modelId="{CA8CFE87-EC0A-489E-8824-7AAA2F3E60CA}" type="pres">
      <dgm:prSet presAssocID="{24196EF4-2500-4B7E-B38F-BC89FB7BC1A3}" presName="childText" presStyleLbl="conFgAcc1" presStyleIdx="1" presStyleCnt="4">
        <dgm:presLayoutVars>
          <dgm:bulletEnabled val="1"/>
        </dgm:presLayoutVars>
      </dgm:prSet>
      <dgm:spPr/>
    </dgm:pt>
    <dgm:pt modelId="{88C072D2-77F2-45FB-9366-5342B74FC2C3}" type="pres">
      <dgm:prSet presAssocID="{7D1F2491-72C8-4F0B-B4D8-D51287587CCF}" presName="spaceBetweenRectangles" presStyleCnt="0"/>
      <dgm:spPr/>
    </dgm:pt>
    <dgm:pt modelId="{87B62503-60AF-0344-9023-E4B1BADABE59}" type="pres">
      <dgm:prSet presAssocID="{D2043717-7658-124E-B0DE-BC5409A79715}" presName="parentLin" presStyleCnt="0"/>
      <dgm:spPr/>
    </dgm:pt>
    <dgm:pt modelId="{EEAA54D4-B367-3B41-AB58-F9A4E756AAF6}" type="pres">
      <dgm:prSet presAssocID="{D2043717-7658-124E-B0DE-BC5409A79715}" presName="parentLeftMargin" presStyleLbl="node1" presStyleIdx="1" presStyleCnt="4"/>
      <dgm:spPr/>
    </dgm:pt>
    <dgm:pt modelId="{DB98F6F6-3492-8B4D-9FD4-5E8F90E003C3}" type="pres">
      <dgm:prSet presAssocID="{D2043717-7658-124E-B0DE-BC5409A79715}" presName="parentText" presStyleLbl="node1" presStyleIdx="2" presStyleCnt="4" custLinFactNeighborX="-75650" custLinFactNeighborY="1120">
        <dgm:presLayoutVars>
          <dgm:chMax val="0"/>
          <dgm:bulletEnabled val="1"/>
        </dgm:presLayoutVars>
      </dgm:prSet>
      <dgm:spPr/>
    </dgm:pt>
    <dgm:pt modelId="{B710B2E9-662E-7747-8C09-EB826E327B02}" type="pres">
      <dgm:prSet presAssocID="{D2043717-7658-124E-B0DE-BC5409A79715}" presName="negativeSpace" presStyleCnt="0"/>
      <dgm:spPr/>
    </dgm:pt>
    <dgm:pt modelId="{5AC28A48-3493-4446-A8FE-A761484EB4EB}" type="pres">
      <dgm:prSet presAssocID="{D2043717-7658-124E-B0DE-BC5409A79715}" presName="childText" presStyleLbl="conFgAcc1" presStyleIdx="2" presStyleCnt="4">
        <dgm:presLayoutVars>
          <dgm:bulletEnabled val="1"/>
        </dgm:presLayoutVars>
      </dgm:prSet>
      <dgm:spPr/>
    </dgm:pt>
    <dgm:pt modelId="{96559988-082B-5741-B139-8DEBF88E0A75}" type="pres">
      <dgm:prSet presAssocID="{A7818A89-85A3-744D-936D-220BAB44EA9C}" presName="spaceBetweenRectangles" presStyleCnt="0"/>
      <dgm:spPr/>
    </dgm:pt>
    <dgm:pt modelId="{5059DD3F-17FB-4252-83AC-B0C8E8EA0DD9}" type="pres">
      <dgm:prSet presAssocID="{37720454-46AB-44D6-A04B-99753BF5ED6E}" presName="parentLin" presStyleCnt="0"/>
      <dgm:spPr/>
    </dgm:pt>
    <dgm:pt modelId="{977F24B0-5E87-495E-BFBD-99E383A63844}" type="pres">
      <dgm:prSet presAssocID="{37720454-46AB-44D6-A04B-99753BF5ED6E}" presName="parentLeftMargin" presStyleLbl="node1" presStyleIdx="2" presStyleCnt="4"/>
      <dgm:spPr/>
    </dgm:pt>
    <dgm:pt modelId="{E3F7AABF-A7AE-4A23-9382-C9C0422C7D03}" type="pres">
      <dgm:prSet presAssocID="{37720454-46AB-44D6-A04B-99753BF5ED6E}" presName="parentText" presStyleLbl="node1" presStyleIdx="3" presStyleCnt="4" custLinFactNeighborX="-70606" custLinFactNeighborY="3360">
        <dgm:presLayoutVars>
          <dgm:chMax val="0"/>
          <dgm:bulletEnabled val="1"/>
        </dgm:presLayoutVars>
      </dgm:prSet>
      <dgm:spPr/>
    </dgm:pt>
    <dgm:pt modelId="{45AAA2DE-C96D-4466-B220-973E9591106B}" type="pres">
      <dgm:prSet presAssocID="{37720454-46AB-44D6-A04B-99753BF5ED6E}" presName="negativeSpace" presStyleCnt="0"/>
      <dgm:spPr/>
    </dgm:pt>
    <dgm:pt modelId="{F22CD6EE-D131-4EED-805B-98A289A86DC7}" type="pres">
      <dgm:prSet presAssocID="{37720454-46AB-44D6-A04B-99753BF5ED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781A00-E7B5-4C47-AAAF-140C9D413B24}" srcId="{D077B651-B7C6-4A35-8D72-004ADBDC626A}" destId="{D2043717-7658-124E-B0DE-BC5409A79715}" srcOrd="2" destOrd="0" parTransId="{350A436A-3755-614B-8CBC-EA99CD6D6049}" sibTransId="{A7818A89-85A3-744D-936D-220BAB44EA9C}"/>
    <dgm:cxn modelId="{C7CAD100-ACED-4D5A-AF89-A45EA467FE9E}" srcId="{D077B651-B7C6-4A35-8D72-004ADBDC626A}" destId="{C766BB05-4CEE-496A-B1F3-FE5D1B5D7079}" srcOrd="0" destOrd="0" parTransId="{B000A5E5-D71A-474B-9E5A-84C099A65C18}" sibTransId="{34E20A80-6863-439B-A5CB-F2622EA78280}"/>
    <dgm:cxn modelId="{AC4BDB23-5631-4A01-972C-54035E149271}" type="presOf" srcId="{24196EF4-2500-4B7E-B38F-BC89FB7BC1A3}" destId="{B6BE8D99-7BC8-47F9-B22A-C29B2458CBFE}" srcOrd="0" destOrd="0" presId="urn:microsoft.com/office/officeart/2005/8/layout/list1"/>
    <dgm:cxn modelId="{85A45843-4341-478E-9E18-334A8A9D7DF8}" type="presOf" srcId="{D077B651-B7C6-4A35-8D72-004ADBDC626A}" destId="{B92203DA-2E69-4A7C-AD50-44D84433CC03}" srcOrd="0" destOrd="0" presId="urn:microsoft.com/office/officeart/2005/8/layout/list1"/>
    <dgm:cxn modelId="{892D4A7C-B80E-4E9D-9DE8-33D6CD68F661}" type="presOf" srcId="{24196EF4-2500-4B7E-B38F-BC89FB7BC1A3}" destId="{F1225A48-8268-4817-B215-A7533176C10A}" srcOrd="1" destOrd="0" presId="urn:microsoft.com/office/officeart/2005/8/layout/list1"/>
    <dgm:cxn modelId="{517B5988-746A-477A-8713-E91D1142B1D8}" type="presOf" srcId="{C766BB05-4CEE-496A-B1F3-FE5D1B5D7079}" destId="{87724F71-3E46-492F-A25C-0679232739EF}" srcOrd="0" destOrd="0" presId="urn:microsoft.com/office/officeart/2005/8/layout/list1"/>
    <dgm:cxn modelId="{92E69493-3817-4CBD-B1C3-BD96299C13E0}" type="presOf" srcId="{D2043717-7658-124E-B0DE-BC5409A79715}" destId="{EEAA54D4-B367-3B41-AB58-F9A4E756AAF6}" srcOrd="0" destOrd="0" presId="urn:microsoft.com/office/officeart/2005/8/layout/list1"/>
    <dgm:cxn modelId="{C36973C7-D4BD-4BA9-8FAB-605B0D3027C3}" type="presOf" srcId="{37720454-46AB-44D6-A04B-99753BF5ED6E}" destId="{E3F7AABF-A7AE-4A23-9382-C9C0422C7D03}" srcOrd="1" destOrd="0" presId="urn:microsoft.com/office/officeart/2005/8/layout/list1"/>
    <dgm:cxn modelId="{62AB30C9-9CF8-436D-AEBA-5F80D36B175B}" type="presOf" srcId="{37720454-46AB-44D6-A04B-99753BF5ED6E}" destId="{977F24B0-5E87-495E-BFBD-99E383A63844}" srcOrd="0" destOrd="0" presId="urn:microsoft.com/office/officeart/2005/8/layout/list1"/>
    <dgm:cxn modelId="{56DA1CCB-ADA1-4475-B74E-A1C0C584E2DF}" type="presOf" srcId="{D2043717-7658-124E-B0DE-BC5409A79715}" destId="{DB98F6F6-3492-8B4D-9FD4-5E8F90E003C3}" srcOrd="1" destOrd="0" presId="urn:microsoft.com/office/officeart/2005/8/layout/list1"/>
    <dgm:cxn modelId="{2CAE20D4-2D45-471B-ADD0-712E57E339C6}" srcId="{D077B651-B7C6-4A35-8D72-004ADBDC626A}" destId="{24196EF4-2500-4B7E-B38F-BC89FB7BC1A3}" srcOrd="1" destOrd="0" parTransId="{238B127A-D9F6-4A98-8EAE-ED1D401F5454}" sibTransId="{7D1F2491-72C8-4F0B-B4D8-D51287587CCF}"/>
    <dgm:cxn modelId="{2ADA29D8-B5CC-4B66-8BB7-E51A285E2593}" srcId="{D077B651-B7C6-4A35-8D72-004ADBDC626A}" destId="{37720454-46AB-44D6-A04B-99753BF5ED6E}" srcOrd="3" destOrd="0" parTransId="{9BE436A4-29E4-44A5-9BD6-0F9F784A5C99}" sibTransId="{39AFE990-8084-4093-9A24-1C65E1DE37F2}"/>
    <dgm:cxn modelId="{E9B0ADE6-63C1-4A8A-8F23-092FACC1519E}" type="presOf" srcId="{C766BB05-4CEE-496A-B1F3-FE5D1B5D7079}" destId="{8A6E55E9-E8A8-41FA-874C-F2808A3D5EAD}" srcOrd="1" destOrd="0" presId="urn:microsoft.com/office/officeart/2005/8/layout/list1"/>
    <dgm:cxn modelId="{9F06B308-6971-4B6D-9882-27DF03193B1B}" type="presParOf" srcId="{B92203DA-2E69-4A7C-AD50-44D84433CC03}" destId="{8E473C50-4377-44D7-B36C-CFB676DDFA12}" srcOrd="0" destOrd="0" presId="urn:microsoft.com/office/officeart/2005/8/layout/list1"/>
    <dgm:cxn modelId="{D4C2055E-1B8F-42FA-9DCA-260B57008BCF}" type="presParOf" srcId="{8E473C50-4377-44D7-B36C-CFB676DDFA12}" destId="{87724F71-3E46-492F-A25C-0679232739EF}" srcOrd="0" destOrd="0" presId="urn:microsoft.com/office/officeart/2005/8/layout/list1"/>
    <dgm:cxn modelId="{F55183C5-53C6-4EE7-B838-658BD2AFE57E}" type="presParOf" srcId="{8E473C50-4377-44D7-B36C-CFB676DDFA12}" destId="{8A6E55E9-E8A8-41FA-874C-F2808A3D5EAD}" srcOrd="1" destOrd="0" presId="urn:microsoft.com/office/officeart/2005/8/layout/list1"/>
    <dgm:cxn modelId="{6AC168B3-E185-47DC-85B9-C1375232B4A7}" type="presParOf" srcId="{B92203DA-2E69-4A7C-AD50-44D84433CC03}" destId="{3F716063-3D47-4B0F-8223-E3E54329E0DD}" srcOrd="1" destOrd="0" presId="urn:microsoft.com/office/officeart/2005/8/layout/list1"/>
    <dgm:cxn modelId="{C46119E2-6174-45D3-A9D8-54F918D6555B}" type="presParOf" srcId="{B92203DA-2E69-4A7C-AD50-44D84433CC03}" destId="{BA6D68B5-92C5-4AD7-95B7-C476DE8195F6}" srcOrd="2" destOrd="0" presId="urn:microsoft.com/office/officeart/2005/8/layout/list1"/>
    <dgm:cxn modelId="{1D9E5C68-6136-4AFE-A614-F22D654FCE73}" type="presParOf" srcId="{B92203DA-2E69-4A7C-AD50-44D84433CC03}" destId="{9DE5AEDB-BB74-456D-8D68-5DF757731EA7}" srcOrd="3" destOrd="0" presId="urn:microsoft.com/office/officeart/2005/8/layout/list1"/>
    <dgm:cxn modelId="{5A30584C-33B6-495A-92BC-6C035891FE9A}" type="presParOf" srcId="{B92203DA-2E69-4A7C-AD50-44D84433CC03}" destId="{D7FE4F8E-AE59-40E2-A560-72B9220C4F63}" srcOrd="4" destOrd="0" presId="urn:microsoft.com/office/officeart/2005/8/layout/list1"/>
    <dgm:cxn modelId="{97EDFA42-B1EB-4C29-BC3A-FBD600224114}" type="presParOf" srcId="{D7FE4F8E-AE59-40E2-A560-72B9220C4F63}" destId="{B6BE8D99-7BC8-47F9-B22A-C29B2458CBFE}" srcOrd="0" destOrd="0" presId="urn:microsoft.com/office/officeart/2005/8/layout/list1"/>
    <dgm:cxn modelId="{FC5424B1-3C68-479D-B1F5-B9AC607B741C}" type="presParOf" srcId="{D7FE4F8E-AE59-40E2-A560-72B9220C4F63}" destId="{F1225A48-8268-4817-B215-A7533176C10A}" srcOrd="1" destOrd="0" presId="urn:microsoft.com/office/officeart/2005/8/layout/list1"/>
    <dgm:cxn modelId="{E291C28C-D611-4FA8-9C0F-1554F39DD0FB}" type="presParOf" srcId="{B92203DA-2E69-4A7C-AD50-44D84433CC03}" destId="{999B8CA5-DBB9-4119-8990-5D9101ED8E88}" srcOrd="5" destOrd="0" presId="urn:microsoft.com/office/officeart/2005/8/layout/list1"/>
    <dgm:cxn modelId="{D287C3A4-BFE4-4910-8D25-D259A16B734F}" type="presParOf" srcId="{B92203DA-2E69-4A7C-AD50-44D84433CC03}" destId="{CA8CFE87-EC0A-489E-8824-7AAA2F3E60CA}" srcOrd="6" destOrd="0" presId="urn:microsoft.com/office/officeart/2005/8/layout/list1"/>
    <dgm:cxn modelId="{94B97597-9C41-40E9-97B8-C9C6A05F6C6A}" type="presParOf" srcId="{B92203DA-2E69-4A7C-AD50-44D84433CC03}" destId="{88C072D2-77F2-45FB-9366-5342B74FC2C3}" srcOrd="7" destOrd="0" presId="urn:microsoft.com/office/officeart/2005/8/layout/list1"/>
    <dgm:cxn modelId="{FA19CAF1-74D0-491C-8E58-B7943F625AAD}" type="presParOf" srcId="{B92203DA-2E69-4A7C-AD50-44D84433CC03}" destId="{87B62503-60AF-0344-9023-E4B1BADABE59}" srcOrd="8" destOrd="0" presId="urn:microsoft.com/office/officeart/2005/8/layout/list1"/>
    <dgm:cxn modelId="{B5AF0DBF-D2AA-4CFE-B34F-D883AA9404D5}" type="presParOf" srcId="{87B62503-60AF-0344-9023-E4B1BADABE59}" destId="{EEAA54D4-B367-3B41-AB58-F9A4E756AAF6}" srcOrd="0" destOrd="0" presId="urn:microsoft.com/office/officeart/2005/8/layout/list1"/>
    <dgm:cxn modelId="{4ED16A3D-E263-447E-8842-A00BAE591D47}" type="presParOf" srcId="{87B62503-60AF-0344-9023-E4B1BADABE59}" destId="{DB98F6F6-3492-8B4D-9FD4-5E8F90E003C3}" srcOrd="1" destOrd="0" presId="urn:microsoft.com/office/officeart/2005/8/layout/list1"/>
    <dgm:cxn modelId="{FE8F7E7D-6A99-4B21-80DC-2CEAAEDA63C0}" type="presParOf" srcId="{B92203DA-2E69-4A7C-AD50-44D84433CC03}" destId="{B710B2E9-662E-7747-8C09-EB826E327B02}" srcOrd="9" destOrd="0" presId="urn:microsoft.com/office/officeart/2005/8/layout/list1"/>
    <dgm:cxn modelId="{DB292E96-220E-43BF-A3D3-D9D199C2E4B0}" type="presParOf" srcId="{B92203DA-2E69-4A7C-AD50-44D84433CC03}" destId="{5AC28A48-3493-4446-A8FE-A761484EB4EB}" srcOrd="10" destOrd="0" presId="urn:microsoft.com/office/officeart/2005/8/layout/list1"/>
    <dgm:cxn modelId="{6ACF9E37-D699-4A19-ADC7-1A05349D0C80}" type="presParOf" srcId="{B92203DA-2E69-4A7C-AD50-44D84433CC03}" destId="{96559988-082B-5741-B139-8DEBF88E0A75}" srcOrd="11" destOrd="0" presId="urn:microsoft.com/office/officeart/2005/8/layout/list1"/>
    <dgm:cxn modelId="{F5813771-26F3-47DE-A880-01D8FD8C83D6}" type="presParOf" srcId="{B92203DA-2E69-4A7C-AD50-44D84433CC03}" destId="{5059DD3F-17FB-4252-83AC-B0C8E8EA0DD9}" srcOrd="12" destOrd="0" presId="urn:microsoft.com/office/officeart/2005/8/layout/list1"/>
    <dgm:cxn modelId="{2D81DD28-DBE9-43E5-B802-7FF071E6782B}" type="presParOf" srcId="{5059DD3F-17FB-4252-83AC-B0C8E8EA0DD9}" destId="{977F24B0-5E87-495E-BFBD-99E383A63844}" srcOrd="0" destOrd="0" presId="urn:microsoft.com/office/officeart/2005/8/layout/list1"/>
    <dgm:cxn modelId="{22D93F6E-64A4-444A-B6F5-ED3036A97B48}" type="presParOf" srcId="{5059DD3F-17FB-4252-83AC-B0C8E8EA0DD9}" destId="{E3F7AABF-A7AE-4A23-9382-C9C0422C7D03}" srcOrd="1" destOrd="0" presId="urn:microsoft.com/office/officeart/2005/8/layout/list1"/>
    <dgm:cxn modelId="{AF722465-3128-4105-8AC9-7769F65B18AA}" type="presParOf" srcId="{B92203DA-2E69-4A7C-AD50-44D84433CC03}" destId="{45AAA2DE-C96D-4466-B220-973E9591106B}" srcOrd="13" destOrd="0" presId="urn:microsoft.com/office/officeart/2005/8/layout/list1"/>
    <dgm:cxn modelId="{A137298E-1558-4B7E-942F-94DD9F33BC00}" type="presParOf" srcId="{B92203DA-2E69-4A7C-AD50-44D84433CC03}" destId="{F22CD6EE-D131-4EED-805B-98A289A86D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D68B5-92C5-4AD7-95B7-C476DE8195F6}">
      <dsp:nvSpPr>
        <dsp:cNvPr id="0" name=""/>
        <dsp:cNvSpPr/>
      </dsp:nvSpPr>
      <dsp:spPr>
        <a:xfrm>
          <a:off x="0" y="354064"/>
          <a:ext cx="603172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E55E9-E8A8-41FA-874C-F2808A3D5EAD}">
      <dsp:nvSpPr>
        <dsp:cNvPr id="0" name=""/>
        <dsp:cNvSpPr/>
      </dsp:nvSpPr>
      <dsp:spPr>
        <a:xfrm>
          <a:off x="128837" y="0"/>
          <a:ext cx="42222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9" tIns="0" rIns="15958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rgbClr val="FFFFFF"/>
              </a:solidFill>
              <a:latin typeface="Comic Sans MS"/>
              <a:cs typeface="Comic Sans MS"/>
            </a:rPr>
            <a:t>L’</a:t>
          </a:r>
          <a:r>
            <a:rPr lang="it-IT" sz="2800" b="1" kern="1200" dirty="0" err="1">
              <a:solidFill>
                <a:srgbClr val="FFFFFF"/>
              </a:solidFill>
              <a:latin typeface="Comic Sans MS"/>
              <a:cs typeface="Comic Sans MS"/>
            </a:rPr>
            <a:t>accés</a:t>
          </a:r>
          <a:endParaRPr lang="it-IT" sz="2800" b="1" kern="1200" dirty="0">
            <a:solidFill>
              <a:srgbClr val="FFFFFF"/>
            </a:solidFill>
            <a:latin typeface="Comic Sans MS"/>
            <a:cs typeface="Comic Sans MS"/>
          </a:endParaRPr>
        </a:p>
      </dsp:txBody>
      <dsp:txXfrm>
        <a:off x="161981" y="33144"/>
        <a:ext cx="4155920" cy="612672"/>
      </dsp:txXfrm>
    </dsp:sp>
    <dsp:sp modelId="{CA8CFE87-EC0A-489E-8824-7AAA2F3E60CA}">
      <dsp:nvSpPr>
        <dsp:cNvPr id="0" name=""/>
        <dsp:cNvSpPr/>
      </dsp:nvSpPr>
      <dsp:spPr>
        <a:xfrm>
          <a:off x="0" y="1397344"/>
          <a:ext cx="603172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25A48-8268-4817-B215-A7533176C10A}">
      <dsp:nvSpPr>
        <dsp:cNvPr id="0" name=""/>
        <dsp:cNvSpPr/>
      </dsp:nvSpPr>
      <dsp:spPr>
        <a:xfrm>
          <a:off x="60839" y="1038758"/>
          <a:ext cx="574309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9" tIns="0" rIns="15958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rgbClr val="FFFFFF"/>
              </a:solidFill>
              <a:latin typeface="Comic Sans MS"/>
              <a:cs typeface="Comic Sans MS"/>
            </a:rPr>
            <a:t>Le </a:t>
          </a:r>
          <a:r>
            <a:rPr lang="it-IT" sz="2800" b="1" kern="1200" dirty="0" err="1">
              <a:solidFill>
                <a:srgbClr val="FFFFFF"/>
              </a:solidFill>
              <a:latin typeface="Comic Sans MS"/>
              <a:cs typeface="Comic Sans MS"/>
            </a:rPr>
            <a:t>choix</a:t>
          </a:r>
          <a:r>
            <a:rPr lang="it-IT" sz="2800" b="1" kern="1200" dirty="0">
              <a:solidFill>
                <a:srgbClr val="FFFFFF"/>
              </a:solidFill>
              <a:latin typeface="Comic Sans MS"/>
              <a:cs typeface="Comic Sans MS"/>
            </a:rPr>
            <a:t> de la </a:t>
          </a:r>
          <a:r>
            <a:rPr lang="it-IT" sz="2800" b="1" kern="1200" dirty="0" err="1">
              <a:solidFill>
                <a:srgbClr val="FFFFFF"/>
              </a:solidFill>
              <a:latin typeface="Comic Sans MS"/>
              <a:cs typeface="Comic Sans MS"/>
            </a:rPr>
            <a:t>méthode</a:t>
          </a:r>
          <a:endParaRPr lang="it-IT" sz="2800" b="1" kern="1200" dirty="0">
            <a:solidFill>
              <a:srgbClr val="FFFFFF"/>
            </a:solidFill>
            <a:latin typeface="Comic Sans MS"/>
            <a:cs typeface="Comic Sans MS"/>
          </a:endParaRPr>
        </a:p>
      </dsp:txBody>
      <dsp:txXfrm>
        <a:off x="93983" y="1071902"/>
        <a:ext cx="5676804" cy="612672"/>
      </dsp:txXfrm>
    </dsp:sp>
    <dsp:sp modelId="{5AC28A48-3493-4446-A8FE-A761484EB4EB}">
      <dsp:nvSpPr>
        <dsp:cNvPr id="0" name=""/>
        <dsp:cNvSpPr/>
      </dsp:nvSpPr>
      <dsp:spPr>
        <a:xfrm>
          <a:off x="0" y="2440624"/>
          <a:ext cx="603172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8F6F6-3492-8B4D-9FD4-5E8F90E003C3}">
      <dsp:nvSpPr>
        <dsp:cNvPr id="0" name=""/>
        <dsp:cNvSpPr/>
      </dsp:nvSpPr>
      <dsp:spPr>
        <a:xfrm>
          <a:off x="73436" y="2108748"/>
          <a:ext cx="42222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9" tIns="0" rIns="15958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Comic Sans MS"/>
              <a:cs typeface="Comic Sans MS"/>
            </a:rPr>
            <a:t>La </a:t>
          </a:r>
          <a:r>
            <a:rPr lang="it-IT" sz="2800" b="1" kern="1200" dirty="0" err="1">
              <a:latin typeface="Comic Sans MS"/>
              <a:cs typeface="Comic Sans MS"/>
            </a:rPr>
            <a:t>procédure</a:t>
          </a:r>
          <a:endParaRPr lang="it-IT" sz="2800" b="1" kern="1200" dirty="0">
            <a:latin typeface="Comic Sans MS"/>
            <a:cs typeface="Comic Sans MS"/>
          </a:endParaRPr>
        </a:p>
      </dsp:txBody>
      <dsp:txXfrm>
        <a:off x="106580" y="2141892"/>
        <a:ext cx="4155920" cy="612672"/>
      </dsp:txXfrm>
    </dsp:sp>
    <dsp:sp modelId="{F22CD6EE-D131-4EED-805B-98A289A86DC7}">
      <dsp:nvSpPr>
        <dsp:cNvPr id="0" name=""/>
        <dsp:cNvSpPr/>
      </dsp:nvSpPr>
      <dsp:spPr>
        <a:xfrm>
          <a:off x="0" y="3483904"/>
          <a:ext cx="603172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7AABF-A7AE-4A23-9382-C9C0422C7D03}">
      <dsp:nvSpPr>
        <dsp:cNvPr id="0" name=""/>
        <dsp:cNvSpPr/>
      </dsp:nvSpPr>
      <dsp:spPr>
        <a:xfrm>
          <a:off x="88648" y="3167237"/>
          <a:ext cx="422220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589" tIns="0" rIns="15958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0" kern="1200" dirty="0">
              <a:solidFill>
                <a:schemeClr val="bg1"/>
              </a:solidFill>
              <a:latin typeface="Comic Sans MS"/>
              <a:ea typeface="Zapf Dingbats"/>
              <a:cs typeface="Comic Sans MS"/>
            </a:rPr>
            <a:t> La </a:t>
          </a:r>
          <a:r>
            <a:rPr lang="it-IT" sz="2800" b="1" i="0" kern="1200" dirty="0" err="1">
              <a:solidFill>
                <a:schemeClr val="bg1"/>
              </a:solidFill>
              <a:latin typeface="Comic Sans MS"/>
              <a:ea typeface="Zapf Dingbats"/>
              <a:cs typeface="Comic Sans MS"/>
            </a:rPr>
            <a:t>f</a:t>
          </a:r>
          <a:r>
            <a:rPr lang="it-IT" sz="2800" b="1" kern="1200" dirty="0" err="1">
              <a:solidFill>
                <a:schemeClr val="bg1"/>
              </a:solidFill>
              <a:latin typeface="Comic Sans MS"/>
              <a:cs typeface="Comic Sans MS"/>
            </a:rPr>
            <a:t>ormation</a:t>
          </a:r>
          <a:endParaRPr lang="it-IT" sz="2800" b="1" kern="1200" dirty="0">
            <a:solidFill>
              <a:schemeClr val="bg1"/>
            </a:solidFill>
            <a:latin typeface="Comic Sans MS"/>
            <a:cs typeface="Comic Sans MS"/>
          </a:endParaRPr>
        </a:p>
      </dsp:txBody>
      <dsp:txXfrm>
        <a:off x="121792" y="3200381"/>
        <a:ext cx="415592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FFA23-42C7-4568-B850-98D60DDDD7E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9192-8CC0-443C-81B4-3C00B19F45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32CDAE-D17E-FD45-ACA7-6C3317440DA2}" type="slidenum">
              <a:rPr lang="it-IT">
                <a:solidFill>
                  <a:prstClr val="black"/>
                </a:solidFill>
              </a:rPr>
              <a:pPr eaLnBrk="1" hangingPunct="1"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it-IT" dirty="0" err="1"/>
              <a:t>Malgré</a:t>
            </a:r>
            <a:r>
              <a:rPr lang="it-IT" dirty="0"/>
              <a:t> l’</a:t>
            </a:r>
            <a:r>
              <a:rPr lang="it-IT" dirty="0" err="1"/>
              <a:t>obligation</a:t>
            </a:r>
            <a:r>
              <a:rPr lang="it-IT" dirty="0"/>
              <a:t> d’</a:t>
            </a:r>
            <a:r>
              <a:rPr lang="it-IT" dirty="0" err="1"/>
              <a:t>assurer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cas</a:t>
            </a:r>
            <a:r>
              <a:rPr lang="it-IT" dirty="0"/>
              <a:t> l’</a:t>
            </a:r>
            <a:r>
              <a:rPr lang="it-IT" dirty="0" err="1"/>
              <a:t>exécution</a:t>
            </a:r>
            <a:r>
              <a:rPr lang="it-IT" baseline="0" dirty="0"/>
              <a:t> </a:t>
            </a:r>
            <a:r>
              <a:rPr lang="it-IT" baseline="0" dirty="0" err="1"/>
              <a:t>des</a:t>
            </a:r>
            <a:r>
              <a:rPr lang="it-IT" baseline="0" dirty="0"/>
              <a:t> </a:t>
            </a:r>
            <a:r>
              <a:rPr lang="it-IT" baseline="0" dirty="0" err="1"/>
              <a:t>interventions</a:t>
            </a:r>
            <a:r>
              <a:rPr lang="it-IT" baseline="0" dirty="0"/>
              <a:t> d’IVG (</a:t>
            </a:r>
            <a:r>
              <a:rPr lang="it-IT" baseline="0" dirty="0" err="1"/>
              <a:t>article</a:t>
            </a:r>
            <a:r>
              <a:rPr lang="it-IT" baseline="0" dirty="0"/>
              <a:t> 9), </a:t>
            </a:r>
            <a:r>
              <a:rPr lang="it-IT" baseline="0" dirty="0" err="1"/>
              <a:t>cette</a:t>
            </a:r>
            <a:r>
              <a:rPr lang="it-IT" baseline="0" dirty="0"/>
              <a:t> </a:t>
            </a:r>
            <a:r>
              <a:rPr lang="it-IT" baseline="0" dirty="0" err="1"/>
              <a:t>disposition</a:t>
            </a:r>
            <a:r>
              <a:rPr lang="it-IT" baseline="0" dirty="0"/>
              <a:t> n’a </a:t>
            </a:r>
            <a:r>
              <a:rPr lang="it-IT" baseline="0" dirty="0" err="1"/>
              <a:t>jamais</a:t>
            </a:r>
            <a:r>
              <a:rPr lang="it-IT" baseline="0" dirty="0"/>
              <a:t> </a:t>
            </a:r>
            <a:r>
              <a:rPr lang="it-IT" baseline="0" dirty="0" err="1"/>
              <a:t>été</a:t>
            </a:r>
            <a:r>
              <a:rPr lang="it-IT" baseline="0" dirty="0"/>
              <a:t> </a:t>
            </a:r>
            <a:r>
              <a:rPr lang="it-IT" baseline="0" dirty="0" err="1"/>
              <a:t>appliquée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124E1-9ABE-C64F-B794-DFFE0F0A2C8A}" type="slidenum">
              <a:rPr lang="it-IT">
                <a:solidFill>
                  <a:prstClr val="black"/>
                </a:solidFill>
              </a:rPr>
              <a:pPr eaLnBrk="1" hangingPunct="1"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5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1445-0FA3-0F4E-B6E7-64BFEB6A0C5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Italie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grande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majorité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centres d’IVG ne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prorpose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procédure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médicamenteuse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alternative à l’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chirurgicale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9870-9140-0845-A674-CAF7DA2776C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8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9870-9140-0845-A674-CAF7DA2776C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21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Pourquoi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tant</a:t>
            </a:r>
            <a:r>
              <a:rPr lang="en-US" dirty="0">
                <a:latin typeface="Calibri" charset="0"/>
              </a:rPr>
              <a:t> de temps –plus</a:t>
            </a:r>
            <a:r>
              <a:rPr lang="en-US" baseline="0" dirty="0">
                <a:latin typeface="Calibri" charset="0"/>
              </a:rPr>
              <a:t> de 20 </a:t>
            </a:r>
            <a:r>
              <a:rPr lang="en-US" baseline="0" dirty="0" err="1">
                <a:latin typeface="Calibri" charset="0"/>
              </a:rPr>
              <a:t>ans</a:t>
            </a:r>
            <a:r>
              <a:rPr lang="en-US" baseline="0" dirty="0">
                <a:latin typeface="Calibri" charset="0"/>
              </a:rPr>
              <a:t>- pour </a:t>
            </a:r>
            <a:r>
              <a:rPr lang="en-US" baseline="0" dirty="0" err="1">
                <a:latin typeface="Calibri" charset="0"/>
              </a:rPr>
              <a:t>obtenir</a:t>
            </a:r>
            <a:r>
              <a:rPr lang="en-US" baseline="0" dirty="0">
                <a:latin typeface="Calibri" charset="0"/>
              </a:rPr>
              <a:t>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autorisation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mise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marché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Italie</a:t>
            </a:r>
            <a:endParaRPr lang="en-US" dirty="0">
              <a:latin typeface="Calibri" charset="0"/>
            </a:endParaRPr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22E904-A303-C345-9C1F-FB07923927EE}" type="slidenum">
              <a:rPr lang="it-IT" sz="1200">
                <a:latin typeface="Calibri" charset="0"/>
              </a:rPr>
              <a:pPr eaLnBrk="1" hangingPunct="1"/>
              <a:t>28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4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constatera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liste.</a:t>
            </a:r>
            <a:endParaRPr lang="en-US" dirty="0">
              <a:latin typeface="Calibri" charset="0"/>
            </a:endParaRPr>
          </a:p>
        </p:txBody>
      </p:sp>
      <p:sp>
        <p:nvSpPr>
          <p:cNvPr id="501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369912-B256-3943-B95B-3160FA49A3B0}" type="slidenum">
              <a:rPr lang="it-IT" sz="1200">
                <a:latin typeface="Calibri" charset="0"/>
              </a:rPr>
              <a:pPr eaLnBrk="1" hangingPunct="1"/>
              <a:t>29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85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522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4D4AE-A6E6-F740-AAEA-9D86BFE257D9}" type="slidenum">
              <a:rPr lang="it-IT" sz="1200">
                <a:latin typeface="Calibri" charset="0"/>
              </a:rPr>
              <a:pPr eaLnBrk="1" hangingPunct="1"/>
              <a:t>31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8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n’est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qu’au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juillet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AIFA,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mise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Mifépristone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marché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9870-9140-0845-A674-CAF7DA2776C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605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Au </a:t>
            </a:r>
            <a:r>
              <a:rPr lang="en-US" dirty="0" err="1">
                <a:latin typeface="Calibri" charset="0"/>
              </a:rPr>
              <a:t>mois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novembre</a:t>
            </a:r>
            <a:r>
              <a:rPr lang="en-US" dirty="0">
                <a:latin typeface="Calibri" charset="0"/>
              </a:rPr>
              <a:t> 2009, le </a:t>
            </a:r>
            <a:r>
              <a:rPr lang="en-US" dirty="0" err="1">
                <a:latin typeface="Calibri" charset="0"/>
              </a:rPr>
              <a:t>Sénat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convoque</a:t>
            </a:r>
            <a:r>
              <a:rPr lang="en-US" dirty="0">
                <a:latin typeface="Calibri" charset="0"/>
              </a:rPr>
              <a:t> la Commission </a:t>
            </a:r>
            <a:r>
              <a:rPr lang="en-US" dirty="0" err="1">
                <a:latin typeface="Calibri" charset="0"/>
              </a:rPr>
              <a:t>d’Hygiène</a:t>
            </a:r>
            <a:r>
              <a:rPr lang="en-US" dirty="0">
                <a:latin typeface="Calibri" charset="0"/>
              </a:rPr>
              <a:t> et Santé. </a:t>
            </a:r>
            <a:r>
              <a:rPr lang="en-US" dirty="0" err="1">
                <a:latin typeface="Calibri" charset="0"/>
              </a:rPr>
              <a:t>Voici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sa</a:t>
            </a:r>
            <a:r>
              <a:rPr lang="en-US" dirty="0">
                <a:latin typeface="Calibri" charset="0"/>
              </a:rPr>
              <a:t> conclusion.</a:t>
            </a:r>
          </a:p>
        </p:txBody>
      </p:sp>
      <p:sp>
        <p:nvSpPr>
          <p:cNvPr id="686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8D7669-E091-354C-AAC5-8B0046A8AE93}" type="slidenum">
              <a:rPr lang="it-IT" sz="1200">
                <a:latin typeface="Calibri" charset="0"/>
              </a:rPr>
              <a:pPr eaLnBrk="1" hangingPunct="1"/>
              <a:t>33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6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err="1">
                <a:latin typeface="Calibri" charset="0"/>
              </a:rPr>
              <a:t>encore</a:t>
            </a:r>
            <a:r>
              <a:rPr lang="it-IT" dirty="0">
                <a:latin typeface="Calibri" charset="0"/>
              </a:rPr>
              <a:t> une anomalie..!!</a:t>
            </a:r>
          </a:p>
        </p:txBody>
      </p:sp>
      <p:sp>
        <p:nvSpPr>
          <p:cNvPr id="747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C98CC-4539-F44C-9731-3B637CDCD3FD}" type="slidenum">
              <a:rPr lang="it-IT" sz="1200">
                <a:latin typeface="Calibri" charset="0"/>
              </a:rPr>
              <a:pPr eaLnBrk="1" hangingPunct="1"/>
              <a:t>35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3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B8DFA4-5478-A243-8154-EEB07226A194}" type="slidenum">
              <a:rPr lang="it-IT"/>
              <a:pPr eaLnBrk="1" hangingPunct="1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81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Pour</a:t>
            </a:r>
            <a:r>
              <a:rPr lang="it-IT" baseline="0" dirty="0"/>
              <a:t> </a:t>
            </a:r>
            <a:r>
              <a:rPr lang="it-IT" baseline="0" dirty="0" err="1"/>
              <a:t>toutes</a:t>
            </a:r>
            <a:r>
              <a:rPr lang="it-IT" baseline="0" dirty="0"/>
              <a:t> </a:t>
            </a:r>
            <a:r>
              <a:rPr lang="it-IT" baseline="0" dirty="0" err="1"/>
              <a:t>ces</a:t>
            </a:r>
            <a:r>
              <a:rPr lang="it-IT" baseline="0" dirty="0"/>
              <a:t> </a:t>
            </a:r>
            <a:r>
              <a:rPr lang="it-IT" baseline="0" dirty="0" err="1"/>
              <a:t>raisons</a:t>
            </a:r>
            <a:r>
              <a:rPr lang="it-IT" baseline="0" dirty="0"/>
              <a:t> voilà </a:t>
            </a:r>
            <a:r>
              <a:rPr lang="it-IT" baseline="0" dirty="0" err="1"/>
              <a:t>les</a:t>
            </a:r>
            <a:r>
              <a:rPr lang="it-IT" baseline="0" dirty="0"/>
              <a:t> </a:t>
            </a:r>
            <a:r>
              <a:rPr lang="it-IT" baseline="0" dirty="0" err="1"/>
              <a:t>chiffres</a:t>
            </a:r>
            <a:r>
              <a:rPr lang="it-IT" baseline="0" dirty="0"/>
              <a:t> </a:t>
            </a:r>
            <a:r>
              <a:rPr lang="it-IT" baseline="0" dirty="0" err="1"/>
              <a:t>du</a:t>
            </a:r>
            <a:r>
              <a:rPr lang="it-IT" baseline="0" dirty="0"/>
              <a:t> </a:t>
            </a:r>
            <a:r>
              <a:rPr lang="it-IT" baseline="0" dirty="0" err="1"/>
              <a:t>rècours</a:t>
            </a:r>
            <a:r>
              <a:rPr lang="it-IT" baseline="0" dirty="0"/>
              <a:t> à l’IVG </a:t>
            </a:r>
            <a:r>
              <a:rPr lang="it-IT" baseline="0" dirty="0" err="1"/>
              <a:t>medical</a:t>
            </a:r>
            <a:r>
              <a:rPr lang="it-IT" baseline="0" dirty="0"/>
              <a:t> en 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9870-9140-0845-A674-CAF7DA2776C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09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1445-0FA3-0F4E-B6E7-64BFEB6A0C5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510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0DFAC4-67B0-A74D-BDB0-6086B83F609E}" type="slidenum">
              <a:rPr lang="it-IT">
                <a:latin typeface="Calibri" charset="0"/>
              </a:rPr>
              <a:pPr eaLnBrk="1" hangingPunct="1"/>
              <a:t>39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1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</a:endParaRPr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240468-6346-9C45-8214-857E38F10818}" type="slidenum">
              <a:rPr lang="it-IT"/>
              <a:pPr eaLnBrk="1" hangingPunct="1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6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Examinons</a:t>
            </a:r>
            <a:r>
              <a:rPr lang="it-IT" dirty="0"/>
              <a:t> </a:t>
            </a:r>
            <a:r>
              <a:rPr lang="it-IT" baseline="0" dirty="0" err="1"/>
              <a:t>trois</a:t>
            </a:r>
            <a:r>
              <a:rPr lang="it-IT" baseline="0" dirty="0"/>
              <a:t> </a:t>
            </a:r>
            <a:r>
              <a:rPr lang="it-IT" baseline="0" dirty="0" err="1"/>
              <a:t>parmi</a:t>
            </a:r>
            <a:r>
              <a:rPr lang="it-IT" baseline="0" dirty="0"/>
              <a:t> </a:t>
            </a:r>
            <a:r>
              <a:rPr lang="it-IT" baseline="0" dirty="0" err="1"/>
              <a:t>les</a:t>
            </a:r>
            <a:r>
              <a:rPr lang="it-IT" baseline="0" dirty="0"/>
              <a:t> </a:t>
            </a:r>
            <a:r>
              <a:rPr lang="it-IT" baseline="0" dirty="0" err="1"/>
              <a:t>aspects</a:t>
            </a:r>
            <a:r>
              <a:rPr lang="it-IT" baseline="0" dirty="0"/>
              <a:t> </a:t>
            </a:r>
            <a:r>
              <a:rPr lang="it-IT" baseline="0" dirty="0" err="1"/>
              <a:t>les</a:t>
            </a:r>
            <a:r>
              <a:rPr lang="it-IT" baseline="0" dirty="0"/>
              <a:t> plus </a:t>
            </a:r>
            <a:r>
              <a:rPr lang="it-IT" baseline="0" dirty="0" err="1"/>
              <a:t>critiques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9870-9140-0845-A674-CAF7DA2776C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09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En ce qui concerne l’</a:t>
            </a:r>
            <a:r>
              <a:rPr lang="it-IT" dirty="0" err="1"/>
              <a:t>accesaux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d’IVG </a:t>
            </a:r>
            <a:r>
              <a:rPr lang="fr-FR" b="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l’objection de conscience prévue  par la loi 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est en grande partie à l’origine des nombreuses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 difficultés dans la disponibilité  des services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endParaRPr lang="it-IT" dirty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F9ED67-7EF2-7A4A-AF11-7271E2CDE962}" type="slidenum">
              <a:rPr lang="it-IT">
                <a:solidFill>
                  <a:prstClr val="black"/>
                </a:solidFill>
              </a:rPr>
              <a:pPr eaLnBrk="1" hangingPunct="1"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6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F7BB1-6461-5A42-959E-286E8F1E85B7}" type="slidenum">
              <a:rPr lang="it-IT">
                <a:solidFill>
                  <a:prstClr val="black"/>
                </a:solidFill>
              </a:rPr>
              <a:pPr eaLnBrk="1" hangingPunct="1"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7508C9-8CED-B144-8E1C-193B5EBEEC8A}" type="slidenum">
              <a:rPr lang="it-IT">
                <a:solidFill>
                  <a:prstClr val="black"/>
                </a:solidFill>
              </a:rPr>
              <a:pPr eaLnBrk="1" hangingPunct="1"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6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1D5F40-ADB7-6F49-8B53-80BFA9BE65E5}" type="slidenum">
              <a:rPr lang="it-IT">
                <a:solidFill>
                  <a:prstClr val="black"/>
                </a:solidFill>
              </a:rPr>
              <a:pPr eaLnBrk="1" hangingPunct="1"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BD7561-B27A-A942-971A-457270B23E4F}" type="slidenum">
              <a:rPr lang="it-IT">
                <a:solidFill>
                  <a:prstClr val="black"/>
                </a:solidFill>
              </a:rPr>
              <a:pPr eaLnBrk="1" hangingPunct="1"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5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ak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5710" y="1944063"/>
            <a:ext cx="5302490" cy="549957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>
                <a:solidFill>
                  <a:schemeClr val="tx1"/>
                </a:solidFill>
                <a:latin typeface="Arial Rounded MT Lt"/>
                <a:ea typeface="+mn-ea"/>
                <a:cs typeface="Arial Rounded MT Lt"/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5710" y="2603668"/>
            <a:ext cx="5302490" cy="277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800" kern="1200" dirty="0">
                <a:solidFill>
                  <a:srgbClr val="ED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6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5710" y="505900"/>
            <a:ext cx="5302490" cy="549957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>
                <a:solidFill>
                  <a:srgbClr val="ED008B"/>
                </a:solidFill>
                <a:latin typeface="Arial Rounded MT Lt"/>
                <a:ea typeface="+mn-ea"/>
                <a:cs typeface="Arial Rounded MT Lt"/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5710" y="1165505"/>
            <a:ext cx="5302490" cy="277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2000" kern="8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2864E4E-655A-42B4-9780-3DB53F5AB3D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57094" y="1862305"/>
            <a:ext cx="5531090" cy="2984703"/>
          </a:xfrm>
          <a:prstGeom prst="rect">
            <a:avLst/>
          </a:prstGeom>
        </p:spPr>
        <p:txBody>
          <a:bodyPr/>
          <a:lstStyle>
            <a:lvl1pPr>
              <a:buClr>
                <a:srgbClr val="ED008B"/>
              </a:buClr>
              <a:buSzPct val="120000"/>
              <a:defRPr lang="nl-BE" sz="1600" kern="1200" spc="1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Clr>
                <a:srgbClr val="ED008B"/>
              </a:buClr>
              <a:buSzPct val="9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ED008B"/>
              </a:buClr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D008B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les </a:t>
            </a:r>
            <a:r>
              <a:rPr lang="nl-BE" dirty="0" err="1"/>
              <a:t>styles</a:t>
            </a:r>
            <a:r>
              <a:rPr lang="nl-BE" dirty="0"/>
              <a:t> du </a:t>
            </a:r>
            <a:r>
              <a:rPr lang="nl-BE" dirty="0" err="1"/>
              <a:t>texte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nl-BE" dirty="0"/>
          </a:p>
          <a:p>
            <a:pPr lvl="1"/>
            <a:r>
              <a:rPr lang="nl-BE" dirty="0" err="1"/>
              <a:t>Deuxième</a:t>
            </a:r>
            <a:r>
              <a:rPr lang="nl-BE" dirty="0"/>
              <a:t> niveau</a:t>
            </a:r>
          </a:p>
          <a:p>
            <a:pPr lvl="2"/>
            <a:r>
              <a:rPr lang="nl-BE" dirty="0" err="1"/>
              <a:t>Troisième</a:t>
            </a:r>
            <a:r>
              <a:rPr lang="nl-BE" dirty="0"/>
              <a:t> niveau</a:t>
            </a:r>
          </a:p>
          <a:p>
            <a:pPr lvl="3"/>
            <a:r>
              <a:rPr lang="nl-BE" dirty="0" err="1"/>
              <a:t>Quatrième</a:t>
            </a:r>
            <a:r>
              <a:rPr lang="nl-BE" dirty="0"/>
              <a:t> niveau</a:t>
            </a:r>
          </a:p>
        </p:txBody>
      </p:sp>
    </p:spTree>
    <p:extLst>
      <p:ext uri="{BB962C8B-B14F-4D97-AF65-F5344CB8AC3E}">
        <p14:creationId xmlns:p14="http://schemas.microsoft.com/office/powerpoint/2010/main" val="223832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B5BC8A-E732-3244-85E4-C668EF00232E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E58604-5C36-DC4C-9185-953E34EE2C8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9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E140759-EABB-644C-8D20-61900CFBC7BC}" type="slidenum">
              <a:rPr lang="it-IT">
                <a:solidFill>
                  <a:srgbClr val="000000"/>
                </a:solidFill>
              </a:rPr>
              <a:pPr/>
              <a:t>‹N°›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3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F6DFD-3141-420A-8996-E5778F61FFF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2508250" cy="5148000"/>
          </a:xfrm>
          <a:prstGeom prst="rect">
            <a:avLst/>
          </a:prstGeom>
          <a:solidFill>
            <a:srgbClr val="ED0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logo_duneseulevoix-NEGATIF.eps">
            <a:extLst>
              <a:ext uri="{FF2B5EF4-FFF2-40B4-BE49-F238E27FC236}">
                <a16:creationId xmlns:a16="http://schemas.microsoft.com/office/drawing/2014/main" id="{02A85AEC-55FB-4DBA-97F1-BE64F4BB13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9" y="516466"/>
            <a:ext cx="1639333" cy="12631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45EDA7-AEE3-4C6B-997B-0AB5B2A59438}"/>
              </a:ext>
            </a:extLst>
          </p:cNvPr>
          <p:cNvSpPr txBox="1"/>
          <p:nvPr userDrawn="1"/>
        </p:nvSpPr>
        <p:spPr>
          <a:xfrm>
            <a:off x="358662" y="4618984"/>
            <a:ext cx="1917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www.droitavortement.com</a:t>
            </a:r>
          </a:p>
        </p:txBody>
      </p:sp>
    </p:spTree>
    <p:extLst>
      <p:ext uri="{BB962C8B-B14F-4D97-AF65-F5344CB8AC3E}">
        <p14:creationId xmlns:p14="http://schemas.microsoft.com/office/powerpoint/2010/main" val="288603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tmacher.org/report/abor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BCC8159C-3366-47EE-A04A-9B26E05B0AB3}"/>
              </a:ext>
            </a:extLst>
          </p:cNvPr>
          <p:cNvGrpSpPr/>
          <p:nvPr/>
        </p:nvGrpSpPr>
        <p:grpSpPr>
          <a:xfrm>
            <a:off x="1" y="0"/>
            <a:ext cx="9144000" cy="5143500"/>
            <a:chOff x="1" y="0"/>
            <a:chExt cx="9144000" cy="51435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F122C0-7DC9-4D4A-9929-2501A2BC3B78}"/>
                </a:ext>
              </a:extLst>
            </p:cNvPr>
            <p:cNvSpPr/>
            <p:nvPr/>
          </p:nvSpPr>
          <p:spPr>
            <a:xfrm>
              <a:off x="1" y="0"/>
              <a:ext cx="9144000" cy="5143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pic>
          <p:nvPicPr>
            <p:cNvPr id="9" name="Image 8" descr="logo_duneseulevoix-RV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40" y="812800"/>
              <a:ext cx="4563996" cy="351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74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07 alle 19.1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06"/>
            <a:ext cx="9144000" cy="49617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4939718"/>
            <a:ext cx="2646522" cy="1071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43461" y="1243338"/>
            <a:ext cx="1444939" cy="159694"/>
          </a:xfrm>
          <a:prstGeom prst="rect">
            <a:avLst/>
          </a:prstGeom>
          <a:solidFill>
            <a:srgbClr val="D10D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C0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6 alle 11.3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18" y="0"/>
            <a:ext cx="5418013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2795424"/>
            <a:ext cx="266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3"/>
              </a:rPr>
              <a:t>https://www.guttmacher.org/report/abortion worldwide-2017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6385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38" y="1982586"/>
            <a:ext cx="2476500" cy="2457450"/>
          </a:xfrm>
          <a:prstGeom prst="rect">
            <a:avLst/>
          </a:prstGeom>
        </p:spPr>
      </p:pic>
      <p:sp>
        <p:nvSpPr>
          <p:cNvPr id="3" name="Fumetto 3 2"/>
          <p:cNvSpPr/>
          <p:nvPr/>
        </p:nvSpPr>
        <p:spPr>
          <a:xfrm>
            <a:off x="4386837" y="423926"/>
            <a:ext cx="3876726" cy="1230910"/>
          </a:xfrm>
          <a:prstGeom prst="wedgeEllipseCallou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>
              <a:ln w="3175" cmpd="sng">
                <a:solidFill>
                  <a:schemeClr val="tx1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16487" y="792980"/>
            <a:ext cx="38383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D16FAB"/>
                </a:solidFill>
                <a:latin typeface="Comic Sans MS"/>
                <a:cs typeface="Comic Sans MS"/>
              </a:rPr>
              <a:t> </a:t>
            </a:r>
            <a:r>
              <a:rPr lang="it-IT" sz="2800" b="1" dirty="0" err="1">
                <a:solidFill>
                  <a:srgbClr val="000090"/>
                </a:solidFill>
                <a:latin typeface="Comic Sans MS"/>
                <a:cs typeface="Comic Sans MS"/>
              </a:rPr>
              <a:t>alors</a:t>
            </a:r>
            <a:r>
              <a:rPr lang="it-IT" sz="2800" b="1" dirty="0">
                <a:solidFill>
                  <a:srgbClr val="000090"/>
                </a:solidFill>
                <a:latin typeface="Comic Sans MS"/>
                <a:cs typeface="Comic Sans MS"/>
              </a:rPr>
              <a:t> tout va </a:t>
            </a:r>
            <a:r>
              <a:rPr lang="it-IT" sz="2800" b="1" dirty="0" err="1">
                <a:solidFill>
                  <a:srgbClr val="000090"/>
                </a:solidFill>
                <a:latin typeface="Comic Sans MS"/>
                <a:cs typeface="Comic Sans MS"/>
              </a:rPr>
              <a:t>bien</a:t>
            </a:r>
            <a:r>
              <a:rPr lang="it-IT" sz="2800" b="1" dirty="0">
                <a:solidFill>
                  <a:srgbClr val="000090"/>
                </a:solidFill>
                <a:latin typeface="Comic Sans MS"/>
                <a:cs typeface="Comic Sans MS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6466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2"/>
          <p:cNvSpPr>
            <a:spLocks noChangeArrowheads="1"/>
          </p:cNvSpPr>
          <p:nvPr/>
        </p:nvSpPr>
        <p:spPr bwMode="auto">
          <a:xfrm>
            <a:off x="3284406" y="452477"/>
            <a:ext cx="4918308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it-IT" sz="4400" b="1" dirty="0" err="1">
                <a:solidFill>
                  <a:srgbClr val="000090"/>
                </a:solidFill>
                <a:latin typeface="Arial Rounded MT Bold" charset="0"/>
                <a:cs typeface="AngsanaUPC" charset="0"/>
              </a:rPr>
              <a:t>aspects</a:t>
            </a:r>
            <a:r>
              <a:rPr lang="it-IT" sz="4400" b="1" dirty="0">
                <a:solidFill>
                  <a:srgbClr val="000090"/>
                </a:solidFill>
                <a:latin typeface="Arial Rounded MT Bold" charset="0"/>
                <a:cs typeface="AngsanaUPC" charset="0"/>
              </a:rPr>
              <a:t> </a:t>
            </a:r>
            <a:r>
              <a:rPr lang="it-IT" sz="4400" b="1" dirty="0" err="1">
                <a:solidFill>
                  <a:srgbClr val="000090"/>
                </a:solidFill>
                <a:latin typeface="Arial Rounded MT Bold" charset="0"/>
                <a:cs typeface="AngsanaUPC" charset="0"/>
              </a:rPr>
              <a:t>critiques</a:t>
            </a:r>
            <a:endParaRPr lang="it-IT" sz="4400" dirty="0">
              <a:solidFill>
                <a:srgbClr val="000090"/>
              </a:solidFill>
              <a:latin typeface="Arial Rounded MT Bold" charset="0"/>
            </a:endParaRPr>
          </a:p>
        </p:txBody>
      </p:sp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10" y="179485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/>
          </p:nvPr>
        </p:nvGraphicFramePr>
        <p:xfrm>
          <a:off x="2866064" y="925679"/>
          <a:ext cx="6031726" cy="4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0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73557" y="1182018"/>
            <a:ext cx="5060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est en grande partie à l’origine des nombreuses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difficultés dans la disponibilité  des services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19646" y="551141"/>
            <a:ext cx="2891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La clause de conscience</a:t>
            </a:r>
            <a:endParaRPr lang="it-IT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22" y="2483074"/>
            <a:ext cx="1882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707187" y="1829068"/>
            <a:ext cx="628399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«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 Le personnel sanitaire médical et auxiliaire n’est pas tenu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de participer à la procédure et aux interventions d’IVG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en cas de déclaration </a:t>
            </a: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d’objection de conscience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68313" y="357188"/>
            <a:ext cx="255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Loi 194/1978  article 9</a:t>
            </a:r>
            <a:endParaRPr lang="it-IT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83" y="231680"/>
            <a:ext cx="1676400" cy="1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25981" y="4517518"/>
            <a:ext cx="162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0090"/>
                </a:solidFill>
                <a:latin typeface="Arial"/>
                <a:cs typeface="Arial"/>
              </a:rPr>
              <a:t>Loi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 194 /1978</a:t>
            </a:r>
          </a:p>
        </p:txBody>
      </p:sp>
    </p:spTree>
    <p:extLst>
      <p:ext uri="{BB962C8B-B14F-4D97-AF65-F5344CB8AC3E}">
        <p14:creationId xmlns:p14="http://schemas.microsoft.com/office/powerpoint/2010/main" val="22521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636494" y="933175"/>
            <a:ext cx="635237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L’objection de conscience exempte le personnel sanitaire médical et auxiliaire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de l’accomplissement des procédures et des activités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             </a:t>
            </a:r>
            <a:r>
              <a:rPr lang="fr-FR" sz="20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spécifiquement et nécessairement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FC04F6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destinées à déterminer l’interruption de la grossesse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fr-FR" sz="2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et non pas de l’assistance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		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avant et après l’intervention</a:t>
            </a:r>
            <a:endParaRPr lang="fr-FR" sz="2000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506540" y="258329"/>
            <a:ext cx="1980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Loi 194, article 9</a:t>
            </a:r>
            <a:endParaRPr lang="it-IT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586731" y="898860"/>
            <a:ext cx="6899275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     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L’objection de conscience ne peut être invoquée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par le personnel sanitaire médical et auxiliaire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        lorsque, en raison des circonstances,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	   sa propre intervention </a:t>
            </a: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est indispensable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C04F6"/>
                </a:solidFill>
                <a:latin typeface="Arial" charset="0"/>
                <a:ea typeface="ＭＳ Ｐゴシック" charset="0"/>
              </a:rPr>
              <a:t>pour sauver la vie de la femme en état de danger imminent</a:t>
            </a:r>
            <a:r>
              <a:rPr lang="it-IT" b="1" dirty="0">
                <a:solidFill>
                  <a:srgbClr val="FC04F6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787923" y="281143"/>
            <a:ext cx="1980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Loi 194, article 9</a:t>
            </a:r>
            <a:endParaRPr lang="it-IT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30564" y="534111"/>
            <a:ext cx="654923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Selon le rapport du ministère de la Santé Italien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C04F6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70,9 % des gynécologues en Italie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C04F6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refusent de pratiquer une interruption volontaire de grossesse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25761" y="4799797"/>
            <a:ext cx="3051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90"/>
                </a:solidFill>
                <a:latin typeface="Calibri" charset="0"/>
              </a:rPr>
              <a:t>Ministère Santé, rapport 2017 </a:t>
            </a:r>
          </a:p>
        </p:txBody>
      </p:sp>
      <p:pic>
        <p:nvPicPr>
          <p:cNvPr id="7" name="Immagine 6" descr="obiezione-med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97" y="2699231"/>
            <a:ext cx="2151420" cy="16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37798-4606-4B78-8987-AE92FBD9D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Dr Mirella </a:t>
            </a:r>
            <a:r>
              <a:rPr lang="fr-FR" dirty="0" err="1"/>
              <a:t>Parachini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372F30-47D1-42F8-8D18-A8BA2A4C5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/>
              <a:t>Gynécologue  Hopital S.Filippo Neri Rome Italie</a:t>
            </a:r>
          </a:p>
          <a:p>
            <a:r>
              <a:rPr lang="fr-BE"/>
              <a:t>FIAPAC Fédération Internationale des Associés de l’avortement et de la Contraception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0881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1 alle 18.03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24" y="0"/>
            <a:ext cx="5694560" cy="51435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943216" y="4593123"/>
            <a:ext cx="372643" cy="281367"/>
          </a:xfrm>
          <a:prstGeom prst="ellipse">
            <a:avLst/>
          </a:prstGeom>
          <a:noFill/>
          <a:ln w="38100" cmpd="sng">
            <a:solidFill>
              <a:srgbClr val="D10D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380450" y="463875"/>
            <a:ext cx="783310" cy="205322"/>
          </a:xfrm>
          <a:prstGeom prst="rect">
            <a:avLst/>
          </a:prstGeom>
          <a:noFill/>
          <a:ln w="38100" cmpd="sng">
            <a:solidFill>
              <a:srgbClr val="D10D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28360" y="2942014"/>
            <a:ext cx="5288871" cy="152727"/>
          </a:xfrm>
          <a:prstGeom prst="rect">
            <a:avLst/>
          </a:prstGeom>
          <a:noFill/>
          <a:ln w="28575" cmpd="sng">
            <a:solidFill>
              <a:srgbClr val="D10D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921000" y="2787745"/>
            <a:ext cx="562500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Les hôpitaux sont tenus </a:t>
            </a: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dans tous les cas </a:t>
            </a: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d’assurer</a:t>
            </a:r>
          </a:p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  l’exécution des interventions d’IVG</a:t>
            </a:r>
          </a:p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… même en recourant à la mobilité du personnel</a:t>
            </a:r>
            <a:endParaRPr lang="it-IT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385" y="216873"/>
            <a:ext cx="3289300" cy="184785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87923" y="2418413"/>
            <a:ext cx="1980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Loi 194, article 9</a:t>
            </a:r>
            <a:endParaRPr lang="it-IT" b="1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6-16 alle 19.1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805"/>
          </a:xfrm>
          <a:prstGeom prst="rect">
            <a:avLst/>
          </a:prstGeom>
        </p:spPr>
      </p:pic>
      <p:pic>
        <p:nvPicPr>
          <p:cNvPr id="4" name="Immagine 3" descr="Schermata 2018-06-16 alle 19.14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130"/>
            <a:ext cx="9144000" cy="46086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5436" y="4557710"/>
            <a:ext cx="8745125" cy="585790"/>
          </a:xfrm>
          <a:prstGeom prst="rect">
            <a:avLst/>
          </a:prstGeom>
          <a:noFill/>
          <a:ln w="57150" cmpd="sng">
            <a:solidFill>
              <a:srgbClr val="FC0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05436" y="2829478"/>
            <a:ext cx="8745125" cy="289378"/>
          </a:xfrm>
          <a:prstGeom prst="rect">
            <a:avLst/>
          </a:prstGeom>
          <a:noFill/>
          <a:ln w="57150" cmpd="sng">
            <a:solidFill>
              <a:srgbClr val="FC0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848694" y="755599"/>
            <a:ext cx="787704" cy="257226"/>
          </a:xfrm>
          <a:prstGeom prst="ellipse">
            <a:avLst/>
          </a:prstGeom>
          <a:noFill/>
          <a:ln w="38100" cmpd="sng">
            <a:solidFill>
              <a:srgbClr val="FC0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4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6 alle 19.5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22" y="0"/>
            <a:ext cx="6668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3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16 alle 19.5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74" y="0"/>
            <a:ext cx="4706858" cy="5143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35687" y="4605939"/>
            <a:ext cx="4764768" cy="417991"/>
          </a:xfrm>
          <a:prstGeom prst="rect">
            <a:avLst/>
          </a:prstGeom>
          <a:noFill/>
          <a:ln w="57150" cmpd="sng">
            <a:solidFill>
              <a:srgbClr val="FC0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16064" y="2563886"/>
            <a:ext cx="4764768" cy="417991"/>
          </a:xfrm>
          <a:prstGeom prst="rect">
            <a:avLst/>
          </a:prstGeom>
          <a:noFill/>
          <a:ln w="57150" cmpd="sng">
            <a:solidFill>
              <a:srgbClr val="FC00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8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20508" y="1995691"/>
            <a:ext cx="8340729" cy="244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200" dirty="0">
                <a:solidFill>
                  <a:srgbClr val="000090"/>
                </a:solidFill>
              </a:rPr>
              <a:t>Pour </a:t>
            </a:r>
            <a:r>
              <a:rPr lang="it-IT" sz="1200" dirty="0" err="1">
                <a:solidFill>
                  <a:srgbClr val="000090"/>
                </a:solidFill>
              </a:rPr>
              <a:t>inverser</a:t>
            </a:r>
            <a:r>
              <a:rPr lang="it-IT" sz="1200" dirty="0">
                <a:solidFill>
                  <a:srgbClr val="000090"/>
                </a:solidFill>
              </a:rPr>
              <a:t> une </a:t>
            </a:r>
            <a:r>
              <a:rPr lang="it-IT" sz="1200" dirty="0" err="1">
                <a:solidFill>
                  <a:srgbClr val="000090"/>
                </a:solidFill>
              </a:rPr>
              <a:t>tendance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qu’il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qualifie</a:t>
            </a:r>
            <a:r>
              <a:rPr lang="it-IT" sz="1200" dirty="0">
                <a:solidFill>
                  <a:srgbClr val="000090"/>
                </a:solidFill>
              </a:rPr>
              <a:t> d’</a:t>
            </a:r>
            <a:r>
              <a:rPr lang="it-IT" sz="1200" dirty="0" err="1">
                <a:solidFill>
                  <a:srgbClr val="000090"/>
                </a:solidFill>
              </a:rPr>
              <a:t>inacceptable</a:t>
            </a:r>
            <a:r>
              <a:rPr lang="it-IT" sz="1200" dirty="0">
                <a:solidFill>
                  <a:srgbClr val="000090"/>
                </a:solidFill>
              </a:rPr>
              <a:t>, Nicola Zingaretti, le </a:t>
            </a:r>
            <a:r>
              <a:rPr lang="it-IT" sz="1200" dirty="0" err="1">
                <a:solidFill>
                  <a:srgbClr val="000090"/>
                </a:solidFill>
              </a:rPr>
              <a:t>gouverneur</a:t>
            </a:r>
            <a:r>
              <a:rPr lang="it-IT" sz="1200" dirty="0">
                <a:solidFill>
                  <a:srgbClr val="000090"/>
                </a:solidFill>
              </a:rPr>
              <a:t> de la </a:t>
            </a:r>
          </a:p>
          <a:p>
            <a:pPr>
              <a:lnSpc>
                <a:spcPct val="120000"/>
              </a:lnSpc>
            </a:pPr>
            <a:r>
              <a:rPr lang="it-IT" sz="1200" dirty="0" err="1">
                <a:solidFill>
                  <a:srgbClr val="000090"/>
                </a:solidFill>
              </a:rPr>
              <a:t>région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du</a:t>
            </a:r>
            <a:r>
              <a:rPr lang="it-IT" sz="1200" dirty="0">
                <a:solidFill>
                  <a:srgbClr val="000090"/>
                </a:solidFill>
              </a:rPr>
              <a:t> Latium, </a:t>
            </a:r>
            <a:r>
              <a:rPr lang="it-IT" sz="1200" dirty="0" err="1">
                <a:solidFill>
                  <a:srgbClr val="000090"/>
                </a:solidFill>
              </a:rPr>
              <a:t>où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huit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praticiens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sur</a:t>
            </a:r>
            <a:r>
              <a:rPr lang="it-IT" sz="1200" dirty="0">
                <a:solidFill>
                  <a:srgbClr val="000090"/>
                </a:solidFill>
              </a:rPr>
              <a:t> dix font </a:t>
            </a:r>
            <a:r>
              <a:rPr lang="it-IT" sz="1200" dirty="0" err="1">
                <a:solidFill>
                  <a:srgbClr val="000090"/>
                </a:solidFill>
              </a:rPr>
              <a:t>jouer</a:t>
            </a:r>
            <a:r>
              <a:rPr lang="it-IT" sz="1200" dirty="0">
                <a:solidFill>
                  <a:srgbClr val="000090"/>
                </a:solidFill>
              </a:rPr>
              <a:t> la </a:t>
            </a:r>
            <a:r>
              <a:rPr lang="it-IT" sz="1200" dirty="0" err="1">
                <a:solidFill>
                  <a:srgbClr val="000090"/>
                </a:solidFill>
              </a:rPr>
              <a:t>clause</a:t>
            </a:r>
            <a:r>
              <a:rPr lang="it-IT" sz="1200" dirty="0">
                <a:solidFill>
                  <a:srgbClr val="000090"/>
                </a:solidFill>
              </a:rPr>
              <a:t> de </a:t>
            </a:r>
            <a:r>
              <a:rPr lang="it-IT" sz="1200" dirty="0" err="1">
                <a:solidFill>
                  <a:srgbClr val="000090"/>
                </a:solidFill>
              </a:rPr>
              <a:t>conscience</a:t>
            </a:r>
            <a:r>
              <a:rPr lang="it-IT" sz="1200" dirty="0">
                <a:solidFill>
                  <a:srgbClr val="000090"/>
                </a:solidFill>
              </a:rPr>
              <a:t>, </a:t>
            </a:r>
            <a:r>
              <a:rPr lang="it-IT" sz="1200" dirty="0" err="1">
                <a:solidFill>
                  <a:srgbClr val="000090"/>
                </a:solidFill>
              </a:rPr>
              <a:t>vient</a:t>
            </a:r>
            <a:r>
              <a:rPr lang="it-IT" sz="1200" dirty="0">
                <a:solidFill>
                  <a:srgbClr val="000090"/>
                </a:solidFill>
              </a:rPr>
              <a:t> de </a:t>
            </a:r>
            <a:r>
              <a:rPr lang="it-IT" sz="1200" dirty="0" err="1">
                <a:solidFill>
                  <a:srgbClr val="000090"/>
                </a:solidFill>
              </a:rPr>
              <a:t>lancer</a:t>
            </a:r>
            <a:endParaRPr lang="it-IT" sz="12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1200" dirty="0">
                <a:solidFill>
                  <a:srgbClr val="000090"/>
                </a:solidFill>
              </a:rPr>
              <a:t> un </a:t>
            </a:r>
            <a:r>
              <a:rPr lang="it-IT" sz="1200" dirty="0" err="1">
                <a:solidFill>
                  <a:srgbClr val="000090"/>
                </a:solidFill>
              </a:rPr>
              <a:t>appel</a:t>
            </a:r>
            <a:r>
              <a:rPr lang="it-IT" sz="1200" dirty="0">
                <a:solidFill>
                  <a:srgbClr val="000090"/>
                </a:solidFill>
              </a:rPr>
              <a:t> à </a:t>
            </a:r>
            <a:r>
              <a:rPr lang="it-IT" sz="1200" dirty="0" err="1">
                <a:solidFill>
                  <a:srgbClr val="000090"/>
                </a:solidFill>
              </a:rPr>
              <a:t>candidatures</a:t>
            </a:r>
            <a:r>
              <a:rPr lang="it-IT" sz="1200" dirty="0">
                <a:solidFill>
                  <a:srgbClr val="00009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it-IT" sz="12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1200" dirty="0" err="1">
                <a:solidFill>
                  <a:srgbClr val="000090"/>
                </a:solidFill>
              </a:rPr>
              <a:t>Cet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appel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ciblant</a:t>
            </a:r>
            <a:r>
              <a:rPr lang="it-IT" sz="1200" dirty="0">
                <a:solidFill>
                  <a:srgbClr val="000090"/>
                </a:solidFill>
              </a:rPr>
              <a:t> le </a:t>
            </a:r>
            <a:r>
              <a:rPr lang="it-IT" sz="1200" dirty="0" err="1">
                <a:solidFill>
                  <a:srgbClr val="000090"/>
                </a:solidFill>
              </a:rPr>
              <a:t>recrutement</a:t>
            </a:r>
            <a:r>
              <a:rPr lang="it-IT" sz="1200" dirty="0">
                <a:solidFill>
                  <a:srgbClr val="000090"/>
                </a:solidFill>
              </a:rPr>
              <a:t> de </a:t>
            </a:r>
            <a:r>
              <a:rPr lang="it-IT" sz="1200" dirty="0" err="1">
                <a:solidFill>
                  <a:srgbClr val="000090"/>
                </a:solidFill>
              </a:rPr>
              <a:t>deux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obstétriciens</a:t>
            </a:r>
            <a:r>
              <a:rPr lang="it-IT" sz="1200" dirty="0">
                <a:solidFill>
                  <a:srgbClr val="000090"/>
                </a:solidFill>
              </a:rPr>
              <a:t>, </a:t>
            </a:r>
            <a:r>
              <a:rPr lang="it-IT" sz="1200" dirty="0" err="1">
                <a:solidFill>
                  <a:srgbClr val="000090"/>
                </a:solidFill>
              </a:rPr>
              <a:t>spécifie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qu’ils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devront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couvrir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les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besoins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it-IT" sz="1200" dirty="0">
                <a:solidFill>
                  <a:srgbClr val="000090"/>
                </a:solidFill>
              </a:rPr>
              <a:t>en </a:t>
            </a:r>
            <a:r>
              <a:rPr lang="it-IT" sz="1200" dirty="0" err="1">
                <a:solidFill>
                  <a:srgbClr val="000090"/>
                </a:solidFill>
              </a:rPr>
              <a:t>matière</a:t>
            </a:r>
            <a:r>
              <a:rPr lang="it-IT" sz="1200" dirty="0">
                <a:solidFill>
                  <a:srgbClr val="000090"/>
                </a:solidFill>
              </a:rPr>
              <a:t> d’IVG de l’</a:t>
            </a:r>
            <a:r>
              <a:rPr lang="it-IT" sz="1200" dirty="0" err="1">
                <a:solidFill>
                  <a:srgbClr val="000090"/>
                </a:solidFill>
              </a:rPr>
              <a:t>hôpital</a:t>
            </a:r>
            <a:r>
              <a:rPr lang="it-IT" sz="1200" dirty="0">
                <a:solidFill>
                  <a:srgbClr val="000090"/>
                </a:solidFill>
              </a:rPr>
              <a:t> San Camillo, le plus </a:t>
            </a:r>
            <a:r>
              <a:rPr lang="it-IT" sz="1200" dirty="0" err="1">
                <a:solidFill>
                  <a:srgbClr val="000090"/>
                </a:solidFill>
              </a:rPr>
              <a:t>grand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établissement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romain</a:t>
            </a:r>
            <a:r>
              <a:rPr lang="it-IT" sz="1200" dirty="0">
                <a:solidFill>
                  <a:srgbClr val="000090"/>
                </a:solidFill>
              </a:rPr>
              <a:t>, </a:t>
            </a:r>
            <a:r>
              <a:rPr lang="it-IT" sz="1200" dirty="0" err="1">
                <a:solidFill>
                  <a:srgbClr val="000090"/>
                </a:solidFill>
              </a:rPr>
              <a:t>conformément</a:t>
            </a:r>
            <a:r>
              <a:rPr lang="it-IT" sz="1200" dirty="0">
                <a:solidFill>
                  <a:srgbClr val="000090"/>
                </a:solidFill>
              </a:rPr>
              <a:t> à la </a:t>
            </a:r>
            <a:r>
              <a:rPr lang="it-IT" sz="1200" dirty="0" err="1">
                <a:solidFill>
                  <a:srgbClr val="000090"/>
                </a:solidFill>
              </a:rPr>
              <a:t>loi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it-IT" sz="1200" dirty="0" err="1">
                <a:solidFill>
                  <a:srgbClr val="000090"/>
                </a:solidFill>
              </a:rPr>
              <a:t>sur</a:t>
            </a:r>
            <a:r>
              <a:rPr lang="it-IT" sz="1200" dirty="0">
                <a:solidFill>
                  <a:srgbClr val="000090"/>
                </a:solidFill>
              </a:rPr>
              <a:t> l’</a:t>
            </a:r>
            <a:r>
              <a:rPr lang="it-IT" sz="1200" dirty="0" err="1">
                <a:solidFill>
                  <a:srgbClr val="000090"/>
                </a:solidFill>
              </a:rPr>
              <a:t>avortement</a:t>
            </a:r>
            <a:r>
              <a:rPr lang="it-IT" sz="1200" dirty="0">
                <a:solidFill>
                  <a:srgbClr val="00009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it-IT" sz="12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1200" dirty="0">
                <a:solidFill>
                  <a:srgbClr val="000090"/>
                </a:solidFill>
              </a:rPr>
              <a:t>Ce </a:t>
            </a:r>
            <a:r>
              <a:rPr lang="it-IT" sz="1200" dirty="0" err="1">
                <a:solidFill>
                  <a:srgbClr val="000090"/>
                </a:solidFill>
              </a:rPr>
              <a:t>critère</a:t>
            </a:r>
            <a:r>
              <a:rPr lang="it-IT" sz="1200" dirty="0">
                <a:solidFill>
                  <a:srgbClr val="000090"/>
                </a:solidFill>
              </a:rPr>
              <a:t> de</a:t>
            </a:r>
            <a:r>
              <a:rPr lang="it-IT" sz="1100" dirty="0">
                <a:solidFill>
                  <a:srgbClr val="000090"/>
                </a:solidFill>
              </a:rPr>
              <a:t> </a:t>
            </a:r>
            <a:r>
              <a:rPr lang="it-IT" sz="1400" dirty="0" err="1">
                <a:solidFill>
                  <a:srgbClr val="000090"/>
                </a:solidFill>
              </a:rPr>
              <a:t>sélection</a:t>
            </a:r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excluant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i="1" dirty="0">
                <a:solidFill>
                  <a:srgbClr val="000090"/>
                </a:solidFill>
              </a:rPr>
              <a:t>a priori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les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gynécologues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objecteurs</a:t>
            </a:r>
            <a:r>
              <a:rPr lang="it-IT" sz="1600" dirty="0">
                <a:solidFill>
                  <a:srgbClr val="000090"/>
                </a:solidFill>
              </a:rPr>
              <a:t> de </a:t>
            </a:r>
            <a:r>
              <a:rPr lang="it-IT" sz="1600" dirty="0" err="1">
                <a:solidFill>
                  <a:srgbClr val="000090"/>
                </a:solidFill>
              </a:rPr>
              <a:t>conscience</a:t>
            </a:r>
            <a:endParaRPr lang="it-IT" sz="16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1600" dirty="0">
                <a:solidFill>
                  <a:srgbClr val="000090"/>
                </a:solidFill>
              </a:rPr>
              <a:t>          </a:t>
            </a:r>
            <a:r>
              <a:rPr lang="it-IT" sz="1200" dirty="0">
                <a:solidFill>
                  <a:srgbClr val="000090"/>
                </a:solidFill>
              </a:rPr>
              <a:t>a </a:t>
            </a:r>
            <a:r>
              <a:rPr lang="it-IT" sz="1200" dirty="0" err="1">
                <a:solidFill>
                  <a:srgbClr val="000090"/>
                </a:solidFill>
              </a:rPr>
              <a:t>immédiatement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alimenté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les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polémiques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sur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les</a:t>
            </a:r>
            <a:r>
              <a:rPr lang="it-IT" sz="1200" dirty="0">
                <a:solidFill>
                  <a:srgbClr val="000090"/>
                </a:solidFill>
              </a:rPr>
              <a:t> </a:t>
            </a:r>
            <a:r>
              <a:rPr lang="it-IT" sz="1200" dirty="0" err="1">
                <a:solidFill>
                  <a:srgbClr val="000090"/>
                </a:solidFill>
              </a:rPr>
              <a:t>interruptions</a:t>
            </a:r>
            <a:r>
              <a:rPr lang="it-IT" sz="1200" dirty="0">
                <a:solidFill>
                  <a:srgbClr val="000090"/>
                </a:solidFill>
              </a:rPr>
              <a:t> de </a:t>
            </a:r>
            <a:r>
              <a:rPr lang="it-IT" sz="1200" dirty="0" err="1">
                <a:solidFill>
                  <a:srgbClr val="000090"/>
                </a:solidFill>
              </a:rPr>
              <a:t>grossesse</a:t>
            </a:r>
            <a:r>
              <a:rPr lang="it-IT" sz="12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43792" y="4743390"/>
            <a:ext cx="1445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0090"/>
                </a:solidFill>
              </a:rPr>
              <a:t>28/02/2017</a:t>
            </a:r>
          </a:p>
        </p:txBody>
      </p:sp>
      <p:pic>
        <p:nvPicPr>
          <p:cNvPr id="2" name="Immagin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68" y="1"/>
            <a:ext cx="2171136" cy="16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8" y="2522434"/>
            <a:ext cx="2125961" cy="1566000"/>
          </a:xfrm>
          <a:prstGeom prst="rect">
            <a:avLst/>
          </a:prstGeom>
        </p:spPr>
      </p:pic>
      <p:pic>
        <p:nvPicPr>
          <p:cNvPr id="8" name="Immagine 7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41" y="2522434"/>
            <a:ext cx="2692400" cy="152400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741195" y="678311"/>
            <a:ext cx="5804291" cy="686340"/>
            <a:chOff x="290214" y="6459"/>
            <a:chExt cx="5804291" cy="915120"/>
          </a:xfrm>
        </p:grpSpPr>
        <p:sp>
          <p:nvSpPr>
            <p:cNvPr id="10" name="Rettangolo arrotondato 9"/>
            <p:cNvSpPr/>
            <p:nvPr/>
          </p:nvSpPr>
          <p:spPr>
            <a:xfrm>
              <a:off x="290214" y="6459"/>
              <a:ext cx="580429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334886" y="51131"/>
              <a:ext cx="5714947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solidFill>
                    <a:schemeClr val="tx1"/>
                  </a:solidFill>
                </a:rPr>
                <a:t> </a:t>
              </a:r>
              <a:r>
                <a:rPr lang="it-IT" sz="2800" dirty="0">
                  <a:solidFill>
                    <a:srgbClr val="FFFFFF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r>
                <a:rPr lang="it-IT" sz="2800" b="1" kern="1200" dirty="0">
                  <a:solidFill>
                    <a:srgbClr val="FFFFFF"/>
                  </a:solidFill>
                  <a:latin typeface="Comic Sans MS"/>
                  <a:cs typeface="Comic Sans MS"/>
                </a:rPr>
                <a:t> </a:t>
              </a:r>
              <a:r>
                <a:rPr lang="it-IT" sz="2800" b="1" kern="1200" dirty="0" err="1">
                  <a:solidFill>
                    <a:srgbClr val="FFFFFF"/>
                  </a:solidFill>
                  <a:latin typeface="Comic Sans MS"/>
                  <a:cs typeface="Comic Sans MS"/>
                </a:rPr>
                <a:t>Choix</a:t>
              </a:r>
              <a:r>
                <a:rPr lang="it-IT" sz="2800" b="1" kern="1200" dirty="0">
                  <a:solidFill>
                    <a:srgbClr val="FFFFFF"/>
                  </a:solidFill>
                  <a:latin typeface="Comic Sans MS"/>
                  <a:cs typeface="Comic Sans MS"/>
                </a:rPr>
                <a:t> de la </a:t>
              </a:r>
              <a:r>
                <a:rPr lang="it-IT" sz="2800" b="1" kern="1200" dirty="0" err="1">
                  <a:solidFill>
                    <a:srgbClr val="FFFFFF"/>
                  </a:solidFill>
                  <a:latin typeface="Comic Sans MS"/>
                  <a:cs typeface="Comic Sans MS"/>
                </a:rPr>
                <a:t>méthode</a:t>
              </a:r>
              <a:endParaRPr lang="it-IT" sz="2800" b="1" kern="1200" dirty="0">
                <a:solidFill>
                  <a:srgbClr val="FFFF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8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0-2458033 alle 12.4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9539"/>
          </a:xfrm>
          <a:prstGeom prst="rect">
            <a:avLst/>
          </a:prstGeom>
        </p:spPr>
      </p:pic>
      <p:sp>
        <p:nvSpPr>
          <p:cNvPr id="13316" name="CasellaDiTesto 6"/>
          <p:cNvSpPr txBox="1">
            <a:spLocks noChangeArrowheads="1"/>
          </p:cNvSpPr>
          <p:nvPr/>
        </p:nvSpPr>
        <p:spPr bwMode="auto">
          <a:xfrm>
            <a:off x="8574089" y="5039916"/>
            <a:ext cx="1138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i="1">
                <a:latin typeface="Arial" charset="0"/>
                <a:cs typeface="Arial" charset="0"/>
              </a:rPr>
              <a:t>Modificato da </a:t>
            </a:r>
            <a:endParaRPr lang="it-IT" i="1">
              <a:latin typeface="Arial" charset="0"/>
              <a:cs typeface="Arial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5753705" y="1025918"/>
            <a:ext cx="627107" cy="218679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6531508" y="1194558"/>
            <a:ext cx="327022" cy="730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162141" y="4934518"/>
            <a:ext cx="5445189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769471" y="4694693"/>
            <a:ext cx="173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 21 </a:t>
            </a:r>
            <a:r>
              <a:rPr lang="it-IT" sz="2800" b="1" dirty="0" err="1">
                <a:solidFill>
                  <a:srgbClr val="FF0000"/>
                </a:solidFill>
                <a:latin typeface="Comic Sans MS"/>
                <a:cs typeface="Comic Sans MS"/>
              </a:rPr>
              <a:t>ans</a:t>
            </a:r>
            <a:r>
              <a:rPr lang="it-IT" sz="2800" b="1" dirty="0">
                <a:solidFill>
                  <a:srgbClr val="FF0000"/>
                </a:solidFill>
                <a:latin typeface="Comic Sans MS"/>
                <a:cs typeface="Comic Sans M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4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ttangolo 6"/>
          <p:cNvSpPr>
            <a:spLocks noChangeArrowheads="1"/>
          </p:cNvSpPr>
          <p:nvPr/>
        </p:nvSpPr>
        <p:spPr bwMode="auto">
          <a:xfrm>
            <a:off x="2602833" y="2819619"/>
            <a:ext cx="62499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     </a:t>
            </a:r>
            <a:r>
              <a:rPr lang="en-US" sz="2000" b="1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err="1">
                <a:solidFill>
                  <a:srgbClr val="000090"/>
                </a:solidFill>
                <a:latin typeface="Comic Sans MS"/>
                <a:cs typeface="Comic Sans MS"/>
              </a:rPr>
              <a:t>pourquoi</a:t>
            </a:r>
            <a:r>
              <a:rPr lang="en-US" sz="2000" b="1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90"/>
                </a:solidFill>
                <a:latin typeface="Comic Sans MS"/>
                <a:cs typeface="Comic Sans MS"/>
              </a:rPr>
              <a:t>tant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 de temps –plus de 20 </a:t>
            </a:r>
            <a:r>
              <a:rPr lang="en-US" sz="1600" dirty="0" err="1">
                <a:solidFill>
                  <a:srgbClr val="000090"/>
                </a:solidFill>
                <a:latin typeface="Comic Sans MS"/>
                <a:cs typeface="Comic Sans MS"/>
              </a:rPr>
              <a:t>ans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- pour </a:t>
            </a:r>
            <a:r>
              <a:rPr lang="en-US" sz="1600" dirty="0" err="1">
                <a:solidFill>
                  <a:srgbClr val="000090"/>
                </a:solidFill>
                <a:latin typeface="Comic Sans MS"/>
                <a:cs typeface="Comic Sans MS"/>
              </a:rPr>
              <a:t>obtenir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</a:p>
          <a:p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	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  l’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autorisation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 de mise 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sur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 le 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marché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  del la 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Mifépristone</a:t>
            </a:r>
            <a:endParaRPr lang="it-IT" sz="16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endParaRPr lang="it-IT" sz="16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					      en </a:t>
            </a:r>
            <a:r>
              <a:rPr lang="it-IT" sz="1600" dirty="0" err="1">
                <a:solidFill>
                  <a:srgbClr val="000090"/>
                </a:solidFill>
                <a:latin typeface="Comic Sans MS"/>
                <a:cs typeface="Comic Sans MS"/>
              </a:rPr>
              <a:t>Italie</a:t>
            </a:r>
            <a:r>
              <a:rPr lang="it-IT" sz="1600" dirty="0">
                <a:solidFill>
                  <a:srgbClr val="000090"/>
                </a:solidFill>
                <a:latin typeface="Comic Sans MS"/>
                <a:cs typeface="Comic Sans MS"/>
              </a:rPr>
              <a:t>  ?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85" y="167570"/>
            <a:ext cx="476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89413" y="1857562"/>
            <a:ext cx="600409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Calibri" charset="0"/>
              </a:rPr>
              <a:t>    </a:t>
            </a:r>
            <a:r>
              <a:rPr lang="it-IT" b="1" dirty="0">
                <a:solidFill>
                  <a:srgbClr val="000090"/>
                </a:solidFill>
                <a:latin typeface="Calibri" charset="0"/>
              </a:rPr>
              <a:t>En 1999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,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Exelgyn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,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activant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la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pratique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européenne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de </a:t>
            </a:r>
          </a:p>
          <a:p>
            <a:endParaRPr lang="it-IT" dirty="0">
              <a:solidFill>
                <a:srgbClr val="000090"/>
              </a:solidFill>
              <a:latin typeface="Calibri" charset="0"/>
            </a:endParaRPr>
          </a:p>
          <a:p>
            <a:r>
              <a:rPr lang="it-IT" dirty="0">
                <a:solidFill>
                  <a:srgbClr val="000090"/>
                </a:solidFill>
                <a:latin typeface="Calibri" charset="0"/>
              </a:rPr>
              <a:t>            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reconnaissance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mutuelle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  pour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les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médicaments</a:t>
            </a:r>
            <a:endParaRPr lang="it-IT" dirty="0">
              <a:solidFill>
                <a:srgbClr val="000090"/>
              </a:solidFill>
              <a:latin typeface="Calibri" charset="0"/>
            </a:endParaRPr>
          </a:p>
          <a:p>
            <a:endParaRPr lang="it-IT" dirty="0">
              <a:solidFill>
                <a:srgbClr val="000090"/>
              </a:solidFill>
              <a:latin typeface="Calibri" charset="0"/>
            </a:endParaRPr>
          </a:p>
          <a:p>
            <a:r>
              <a:rPr lang="it-IT" dirty="0">
                <a:solidFill>
                  <a:srgbClr val="000090"/>
                </a:solidFill>
                <a:latin typeface="Calibri" charset="0"/>
              </a:rPr>
              <a:t>             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enregistre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la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mifépristone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en  8  </a:t>
            </a:r>
            <a:r>
              <a:rPr lang="it-IT" dirty="0" err="1">
                <a:solidFill>
                  <a:srgbClr val="000090"/>
                </a:solidFill>
                <a:latin typeface="Calibri" charset="0"/>
              </a:rPr>
              <a:t>pays</a:t>
            </a:r>
            <a:r>
              <a:rPr lang="it-IT" dirty="0">
                <a:solidFill>
                  <a:srgbClr val="000090"/>
                </a:solidFill>
                <a:latin typeface="Calibri" charset="0"/>
              </a:rPr>
              <a:t> de l'UE ,</a:t>
            </a:r>
          </a:p>
          <a:p>
            <a:endParaRPr lang="it-IT" dirty="0">
              <a:solidFill>
                <a:srgbClr val="000090"/>
              </a:solidFill>
              <a:latin typeface="Calibri" charset="0"/>
            </a:endParaRPr>
          </a:p>
          <a:p>
            <a:r>
              <a:rPr lang="it-IT" dirty="0">
                <a:solidFill>
                  <a:srgbClr val="000090"/>
                </a:solidFill>
                <a:latin typeface="Calibri" charset="0"/>
              </a:rPr>
              <a:t>				     </a:t>
            </a:r>
            <a:r>
              <a:rPr lang="it-IT" sz="2800" b="1" dirty="0" err="1">
                <a:solidFill>
                  <a:srgbClr val="000090"/>
                </a:solidFill>
                <a:latin typeface="Calibri" charset="0"/>
              </a:rPr>
              <a:t>sauf</a:t>
            </a:r>
            <a:r>
              <a:rPr lang="it-IT" sz="2800" b="1" dirty="0">
                <a:solidFill>
                  <a:srgbClr val="000090"/>
                </a:solidFill>
                <a:latin typeface="Calibri" charset="0"/>
              </a:rPr>
              <a:t> l’</a:t>
            </a:r>
            <a:r>
              <a:rPr lang="it-IT" sz="2800" b="1" dirty="0" err="1">
                <a:solidFill>
                  <a:srgbClr val="000090"/>
                </a:solidFill>
                <a:latin typeface="Calibri" charset="0"/>
              </a:rPr>
              <a:t>Italie</a:t>
            </a:r>
            <a:r>
              <a:rPr lang="it-IT" sz="2800" b="1" dirty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endParaRPr lang="it-IT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9" y="472078"/>
            <a:ext cx="1655763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hartoftheday_14037_how_europe_feels_about_abortion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85" y="-8038"/>
            <a:ext cx="7218947" cy="5143500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3014173" y="4035221"/>
            <a:ext cx="506382" cy="225072"/>
          </a:xfrm>
          <a:prstGeom prst="ellipse">
            <a:avLst/>
          </a:prstGeom>
          <a:noFill/>
          <a:ln w="38100" cmpd="sng">
            <a:solidFill>
              <a:srgbClr val="D10D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912506" y="4035221"/>
            <a:ext cx="618911" cy="160766"/>
          </a:xfrm>
          <a:prstGeom prst="rect">
            <a:avLst/>
          </a:prstGeom>
          <a:noFill/>
          <a:ln w="28575" cmpd="sng">
            <a:solidFill>
              <a:srgbClr val="FC0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56384" y="1464124"/>
            <a:ext cx="8444773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1600" dirty="0">
                <a:solidFill>
                  <a:srgbClr val="000090"/>
                </a:solidFill>
              </a:rPr>
              <a:t>La </a:t>
            </a:r>
            <a:r>
              <a:rPr lang="it-IT" sz="1600" dirty="0" err="1">
                <a:solidFill>
                  <a:srgbClr val="000090"/>
                </a:solidFill>
              </a:rPr>
              <a:t>procédure</a:t>
            </a:r>
            <a:r>
              <a:rPr lang="it-IT" sz="1600" dirty="0">
                <a:solidFill>
                  <a:srgbClr val="000090"/>
                </a:solidFill>
              </a:rPr>
              <a:t> de </a:t>
            </a:r>
            <a:r>
              <a:rPr lang="it-IT" sz="1600" dirty="0" err="1">
                <a:solidFill>
                  <a:srgbClr val="000090"/>
                </a:solidFill>
              </a:rPr>
              <a:t>reconnaissance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mutuelle</a:t>
            </a:r>
            <a:r>
              <a:rPr lang="it-IT" sz="1600" dirty="0">
                <a:solidFill>
                  <a:srgbClr val="000090"/>
                </a:solidFill>
              </a:rPr>
              <a:t> (MRP) </a:t>
            </a:r>
            <a:r>
              <a:rPr lang="it-IT" sz="1600" dirty="0" err="1">
                <a:solidFill>
                  <a:srgbClr val="000090"/>
                </a:solidFill>
              </a:rPr>
              <a:t>permet</a:t>
            </a:r>
            <a:r>
              <a:rPr lang="it-IT" sz="1600" dirty="0">
                <a:solidFill>
                  <a:srgbClr val="000090"/>
                </a:solidFill>
              </a:rPr>
              <a:t> d'</a:t>
            </a:r>
            <a:r>
              <a:rPr lang="it-IT" sz="1600" dirty="0" err="1">
                <a:solidFill>
                  <a:srgbClr val="000090"/>
                </a:solidFill>
              </a:rPr>
              <a:t>obtenir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00090"/>
                </a:solidFill>
              </a:rPr>
              <a:t>une  </a:t>
            </a:r>
            <a:r>
              <a:rPr lang="it-IT" sz="1600" dirty="0" err="1">
                <a:solidFill>
                  <a:srgbClr val="000090"/>
                </a:solidFill>
              </a:rPr>
              <a:t>autorisation</a:t>
            </a:r>
            <a:r>
              <a:rPr lang="it-IT" sz="1600" dirty="0">
                <a:solidFill>
                  <a:srgbClr val="000090"/>
                </a:solidFill>
              </a:rPr>
              <a:t> de mise </a:t>
            </a:r>
            <a:r>
              <a:rPr lang="it-IT" sz="1600" dirty="0" err="1">
                <a:solidFill>
                  <a:srgbClr val="000090"/>
                </a:solidFill>
              </a:rPr>
              <a:t>sur</a:t>
            </a:r>
            <a:r>
              <a:rPr lang="it-IT" sz="1600" dirty="0">
                <a:solidFill>
                  <a:srgbClr val="000090"/>
                </a:solidFill>
              </a:rPr>
              <a:t> le </a:t>
            </a:r>
            <a:r>
              <a:rPr lang="it-IT" sz="1600" dirty="0" err="1">
                <a:solidFill>
                  <a:srgbClr val="000090"/>
                </a:solidFill>
              </a:rPr>
              <a:t>marché</a:t>
            </a:r>
            <a:r>
              <a:rPr lang="it-IT" sz="1600" dirty="0">
                <a:solidFill>
                  <a:srgbClr val="000090"/>
                </a:solidFill>
              </a:rPr>
              <a:t> (AMM) </a:t>
            </a:r>
            <a:r>
              <a:rPr lang="it-IT" sz="1600" dirty="0" err="1">
                <a:solidFill>
                  <a:srgbClr val="000090"/>
                </a:solidFill>
              </a:rPr>
              <a:t>identique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dans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plusieurs</a:t>
            </a:r>
            <a:endParaRPr lang="it-IT" sz="1600" dirty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Etats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membres</a:t>
            </a:r>
            <a:r>
              <a:rPr lang="it-IT" sz="1600" dirty="0">
                <a:solidFill>
                  <a:srgbClr val="000090"/>
                </a:solidFill>
              </a:rPr>
              <a:t> à partir d'une première AMM </a:t>
            </a:r>
            <a:r>
              <a:rPr lang="it-IT" sz="1600" dirty="0" err="1">
                <a:solidFill>
                  <a:srgbClr val="000090"/>
                </a:solidFill>
              </a:rPr>
              <a:t>obtenue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dans</a:t>
            </a:r>
            <a:r>
              <a:rPr lang="it-IT" sz="1600" dirty="0">
                <a:solidFill>
                  <a:srgbClr val="000090"/>
                </a:solidFill>
              </a:rPr>
              <a:t> un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état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membre</a:t>
            </a:r>
            <a:r>
              <a:rPr lang="it-IT" sz="1600" dirty="0">
                <a:solidFill>
                  <a:srgbClr val="000090"/>
                </a:solidFill>
              </a:rPr>
              <a:t> de </a:t>
            </a:r>
            <a:r>
              <a:rPr lang="it-IT" sz="1600" dirty="0" err="1">
                <a:solidFill>
                  <a:srgbClr val="000090"/>
                </a:solidFill>
              </a:rPr>
              <a:t>référence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89597" y="3958087"/>
            <a:ext cx="8981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00090"/>
                </a:solidFill>
                <a:latin typeface="Calibri" charset="0"/>
              </a:rPr>
              <a:t>L’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autorisation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de mise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sur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le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marché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est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délivrée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au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niveau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national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r>
              <a:rPr lang="it-IT" i="1" dirty="0">
                <a:solidFill>
                  <a:srgbClr val="000090"/>
                </a:solidFill>
                <a:latin typeface="Calibri" charset="0"/>
              </a:rPr>
              <a:t>   </a:t>
            </a:r>
            <a:r>
              <a:rPr lang="it-IT" b="1" dirty="0" err="1">
                <a:solidFill>
                  <a:srgbClr val="000090"/>
                </a:solidFill>
                <a:latin typeface="Calibri" charset="0"/>
              </a:rPr>
              <a:t>dans</a:t>
            </a:r>
            <a:r>
              <a:rPr lang="it-IT" b="1" dirty="0">
                <a:solidFill>
                  <a:srgbClr val="000090"/>
                </a:solidFill>
                <a:latin typeface="Calibri" charset="0"/>
              </a:rPr>
              <a:t> un </a:t>
            </a:r>
            <a:r>
              <a:rPr lang="it-IT" b="1" dirty="0" err="1">
                <a:solidFill>
                  <a:srgbClr val="000090"/>
                </a:solidFill>
                <a:latin typeface="Calibri" charset="0"/>
              </a:rPr>
              <a:t>délai</a:t>
            </a:r>
            <a:r>
              <a:rPr lang="it-IT" b="1" dirty="0">
                <a:solidFill>
                  <a:srgbClr val="000090"/>
                </a:solidFill>
                <a:latin typeface="Calibri" charset="0"/>
              </a:rPr>
              <a:t> de 30 </a:t>
            </a:r>
            <a:r>
              <a:rPr lang="it-IT" b="1" dirty="0" err="1">
                <a:solidFill>
                  <a:srgbClr val="000090"/>
                </a:solidFill>
                <a:latin typeface="Calibri" charset="0"/>
              </a:rPr>
              <a:t>jours</a:t>
            </a:r>
            <a:r>
              <a:rPr lang="it-IT" b="1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à l’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issue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de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cette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procédure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r>
              <a:rPr lang="it-IT" i="1" dirty="0">
                <a:solidFill>
                  <a:srgbClr val="000090"/>
                </a:solidFill>
                <a:latin typeface="Calibri" charset="0"/>
              </a:rPr>
              <a:t>par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chaque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autorité</a:t>
            </a:r>
            <a:r>
              <a:rPr lang="it-IT" i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i="1" dirty="0" err="1">
                <a:solidFill>
                  <a:srgbClr val="000090"/>
                </a:solidFill>
                <a:latin typeface="Calibri" charset="0"/>
              </a:rPr>
              <a:t>compétente</a:t>
            </a:r>
            <a:endParaRPr lang="it-IT" i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5" y="-69484"/>
            <a:ext cx="2759017" cy="1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www.massimopia.it/portfolio/immagini/Tartaruga%20-%202008%20-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86" y="269131"/>
            <a:ext cx="3024001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AutoShape 2" descr="data:image/jpeg;base64,/9j/4AAQSkZJRgABAQAAAQABAAD/2wCEAAkGBhISERQUEhQUFBQUFBUUFRUVFRcUFBQVFxQVFRQUFhQXHCYeFxkjGRYUHy8gIycpLCwsFR4xNTAqNSYrLCkBCQoKDgwOGg8PGikkHiQsKSwsLCwsLCksLCksLCksLCwsKSwsLCksKSwpLCwsLCksLCwpLCwpLCwsLCkpLCwsLP/AABEIALcBEwMBIgACEQEDEQH/xAAbAAABBQEBAAAAAAAAAAAAAAADAAIEBQYBB//EAD4QAAIBAgQEBAQDBgUEAwEAAAECEQADBBIhMQVBUWEGEyJxMoGRoRSxwQcjQlLR8BVigpLxFjNy4ZOi0hf/xAAZAQADAQEBAAAAAAAAAAAAAAABAgMABAX/xAAnEQACAgICAgIBBAMAAAAAAAAAAQIRAyESMRNBIlFhBDJxkSOB8P/aAAwDAQACEQMRAD8Az6LR0Sh26OteWcUQipRVWmpRlFRkjsgMy017dHC1xlqaRVsiG3XAtGemAVeJyZBhFPSnZa4FpiI6npQ6IDWKRYQUlrlcrFLHE02aTGh5qwrZ1q5TWakppWSHZacFpqmiKa1hQ3LT8tdArtYdDQlPCVwU8NRKDRRQtMoq1hAbJTDaqQK5Faw0AyUstHKU3JWNQE26bkqSVpvlTWsFA1t0/JRRbikRWGoFlpUTLSrDFHbWjqKaFoiimOZIelEmmLTwaFFE2hBq7Ndy04LQ4oPJsARSVaMVphFYww016JTWrCNDQaOi0ECpCVgxQ8JQrgowod2sUaAFqYTTnWhzQJM7NIU2uigzIIppwpqCnUBqCA10GhzXQa1hoITSFMFOmjY1iJoivQQ1PoiMkBqclRw1FttQKIOq0ildtmiNtWHoCFpypThT7dE1DWWmlKOyUOYogqiObVKi56VCgWUzWSKSir67w6ol3h5q7gLwIAFOAo5whFAKkVOmDiEFKaFnpyvQBQ8mmkU6mNQGOUxhTiSdAJPQVLwfBb1w/DlHNm2H9TWBxbdIgmrHhfCnvcwo6k6n2G5qdf8ACTIs546nLP0FUl3BsmoliPhJ9II1Gvzp4QU1qRVYZRdyRp24VhUQ57oB2kkb+1V97w8XCmyxYc2b0oe401PtVRg8aEYtCMw1gARmgSAx5Az78q0Ph3juYkXTDkwsiFA/lX+tM8eTErjsuuEtUV17BHCsrsA5I+E6L99SaHiuJWbvxWRb6shII/0xBrV497NwDMyHQnVhtz51kuPcPtWzNtxJM5Og7H++VNjcMuprYMkXHroPc8KsVD2bguA6gEZWqpv4Z0OV1KnuK1nBvFFjKMzAPlAYRzG8Gq7xBxRL+UWniD6p0G+4J2rnjjm58WtAnix8eSZTotdy1I4fiWJ8qNW1RlA2MmGkdI+tSsJwi4Q3mehh8Jj0t1GYaTTzxOHskoX0VhWkgo1wQxU7roR0pZai0LxGgUjXZprmgKxk60RTQorsmmTEDU5GoAuURDWsayXZeiu1RVoymtZRMIKeBQ1FGBopjidtKHmrrmhTRFY7SlQs1KtYtGuuYQVEuYOrMNSyCu+ipSXMFUK9gO1ag4cUN8GDQcTUYq9gKiNbIraXuG1XX+Gdqm8YjiZ9HogtliAOenWrROD5jAFR8XiPLbyrAm62mfknZe/U1NQ3TMoeyyw+JtYa3BAN3mB6n7Sf4aq7fFb168kt5doMCVUxIHInvTuIcGFi0GY5nZhmPLYnTn7mo2C4VdxLQgyoPifkO3c9h9qtCGPi5Mo3JNRRpOOcbtsPKUM9wj0ok5pPORt1qNwjwo8DzmOupRfUfZm2+gPvUrCDDYQFbcPcOjNILsRvJ5ewptnxRdzRkXLOpGYenXn125VzxjNRaxrX2y7av59kfiHhawB6lySd8+U9tG0P2qju8N8tsqX1dT1BBHKJGh+tbBymJ0l1IHwmI7GqLinAGQNDAhRmOkESsH7CqYcji+M3sGSCauKK2xw5XJLXUQdgxb7xWg4f4WwhAZy9ydpLAddhGlZ3DNJn6A67a/mKvuHlrjgMxgn8geW3KrZozq7oTE4dUXuG8L4FllbKe5H9aq8f4fwQOqFOYKkjbtNRcVimUlAzqAdN4PQ1UjFsrFnLMCZB7jcT2PeoLBk/cpMd5IXTQrHl2rpZASVBAzHrpO1WuF48dAUBBjY71D4hatOA9tgpK5oO0zBB6VHwWI8p5uJ6dAxGuXmHA5jr7VSozjbVsW3F16LTivBrDg3ZNpwNxJBHRlqjydwe42++o+dabiNvzF9MaieoM7e4NZp8FdGiDLGpnnH571zwSnHb2HLCnpDQlMa1NHwVwXCRBVwJKnp2/p3o7JUpRcXTOdxIZSmMtTCtAurQRJohFdaNZruWi2rVAyQRBR0SmrboyLWHSOqtOaktdcUUUXRHuPQTcorLQyutMyfsaTSonl0qAaNar0VblQQCK7nNepQ5YC9ThdqsF009blCjFgz0C4ooLX4EmqrifFGGi/EeQ1ZVPON5PtpSSdaGSOcWxxU+Xa1uN8UbqvID3NFwHB0tDOw9cethGXvoa5YNlVAlXfeWzEj2nWuWsN+KbKJWwvxkE/vSP4VJO3U/2OWTvS69v7KpeyPbwRxtzNJTDocobY3CDrl/ry99icX4oLSizaGVdRA0BHMZuvznWpfH+LC2vk2SogAaDRB00EAx2iqnA8Hzeq4YJgkQcr/+U+k/I1WC0pS0vSFb9R79jMJgmbIRAzTv16tqPvV//wBOoViY6sCT05bR2Jilh7yqVBdB2DGNCOQ29qleYDsc3cKT/wDZzAqc885daHjjiuyLYwGRswMjkdhP1MnsCTReKy1m8NQ3lgxzjc/afpTji9dCAdpHqb28xtB8gajXDGeSASCIPdW3J69NzJNI1Jvkx00lxRlsIntyjtOYn3qfbv5QPVEdwJnn150PBIqjWJ9xMAADQn/yGlTRdSNh01iT9DXpyd+jjSonphs6KSpMqNdQdt5ABNHbgatZgAHKc2snXrqNaqH4u4bTLl5afn6aljxLcHKZGsHYxXHkhkr4l4uLeysx/D7jJEgEEZQxjUcoEjWodlWA1OvwsvyiR3/vnXcZxVnmZIkDL+RAiSe8HlQrN+GMKSY5lRPTQH86fHGaWxZcbLXgeIMtaIkLrbPIg/wj9B7VK/GiTyIMEEfr/wAVRjiBDZtFgiNdttdMxO3apuO4sW9eWQRrK6yN4mPsanlwqTseGRpUGxeC8z1qBMaMpGmhGpnvQL5IZhcygCCHB0MkCGHIzUWxxK2d5Gv8QzfcjNHuI71LW4SuVQrKd8iqZ9yGNRpx+MugySltAHoOSjm2beUPPrZyCY0G4U+wk1IbC0ko0csokYW6dTjbihkxSAWh5pLcoRu1wNRM2SVeiCowNFD0UFDX3pirSuVwNWAGApU0NXawLNW1kUC4lN/FCu+YCK9UcjXKGblGuWqiXUJOUEZjtPLuaDaSthSsFiMcJGYwoaP/ACeJ25gfnQMNjbSuztcWQI9YBJ6kcxUTivDXfIqFWyCAJysSdWaDuTr1qsXCX9grLG05R9+YrnVS3ZVqvRoGxxvny7bEKfjcJkAX+IiZJnYe9WPEMULNgKqar6UyyQDsJj1fTWqzhDsllnKsSATKyzOwkQV+sfPas5ieMXbhmQIOgVihB5nK4Ou+2lJGHKVLpDSfFX9l1gbAdyq3BM5znIDOdsomGg68jV+Rd2CXQNgUKMv0c/pWZ4TjbotXGJLoo0FxQ6hiRHrAB+VMXilrSMNhwYmAbpmf8gQfSqzi5OvonHWzUHEFDDPlJ/nu2rZHyTWnPiRGhzDqMzL/APJchfzrO2cfdLAWraLrtatAGff1E1NfAYhjNye2Yyfpy+1KsaXbGt+iRieJop3k/wCX9XP5KBSscKvX/W4Fq1yJB+ZUbsT11qPiOG5FDhjKtJJ0A9v7+tXnD/Ei3Sq3vTc2U/Cr9iY9J/Pl0ozk4xvGjRim/kBucAtdbvuGCyesCoOK4GmU5Bczf5rmYntAFXeNa6xAUlR0WQPtqfmaAbDE+p4nTfM3LtUI5ZfZfxr6M63DXEiY92K/YsOfahXMOEYC4SVbeIOnYzV/d4XqMpacwJ/hB1Hccp5UG74fzKpXRo1mCOwHePzrpWZVbZF490g13wrZKHygwOWVJaZjYHSI9orKjBiZ67SeYPcGTyittwPixt2jauaFZI5+kzp7z+dRP8ARkVhoSASJOUk76d/1rnhlcbUnf5HljvaVFZgYVQFYxMwDsTvqRtVhaxi7M7AaRIzqfcU5MGEBEAwdzqftvFMvYcEaaa9CefaoSak2XSpEfinA7DWXfIAVhgUPpJnSUPw+4is8cI+UMqhxEZXUORG4kw0/OtNxoZcI4JOuWOWsgwPpVBwFgyAbGADqRJjce+v0q8G+FveyM4rnSIrYl7cr5SAsIJyOTHsSYHbQVa8EYm3DGcpAB6gyR7kRRsfba5aO+a36lHUAepe8j7xVXheIm4sSC6iVAka9CY50dSiTcd7Li9ZqsxNsirDB4zzEB57N2aBNDvrNQaojJFYKKgrr2aclASggFdNcBrjNRMNY0ItrRGFDigxQgelQ6VKY0DmmjExRLtR8lewUD3McApP0qp4ffzm42u+X6CT+YpvF8XlleYUn6/8AqaAmLFmxbLCC8secAySY56RXPluWikdEjC4ibtzoiCSG0ljMR1hT9ah8Rx5IVbZBZztBJgHUnXSi8CxANm5cIy57hPvHP70Kzb83FqNcqD5b9uVTitv8Dt6LnzBbtomgIVZOoJ5tI2+dVnFOIoVUK0gnViCBAO2cEiJqf4ixyD92DDOJmCdJCkCATJ1ge9UBsLnUJ6SwI0Mhgy3Neo2+/KKfFC/kwSn6RouAqjJdDwyBlAU5ipYTruJ5b0W4iKDG8aAR+pOwpmGwXk28pPxHN7bAA9Tv9aq7uKZrsZsy7gBRl/3fKgkpTbT0F2kkS8EoXEWSNs4BmNidNu1a3FWQdGJP+oj/AOqjQVhr7sdVGoMjrpBGnsftW6s3fMtpcGzKG3gajWY70P1Gmmg4knaZAxmAGXTTUQQNdx/NvVBxDA7z8Q2PUb/+vpVhiy74jLqRmAg7RuYP971OxWAz6gTEDXn0+x+1aM3j232GlLRC4VxlwBbuAnYBhqYOignf9dKtTYkgiSvY6H3jf5zVpwbhK20/zHUnqevYgEj5mqPxJxu3bzi0HuXE3FhgpLHYOxIUexk6aA1zz3K46LQfphsXilsoWd1toolmaFCjqSdP61g+I/tQFxymDt3L51/eOfLtx/Nl+IjuctYfx3f4hcvquLLgEzbtn4RrA2gM3+bn1q48K4G3be3bfYhXfvmaEX20J+lU4pRvtsRyfKuiQP8AFbx8xGOoMC3bBWDAJButry12o2Ffjdr0jzWA5XEsuNtBoe3WvUcJiLaWzJQ6mFMAgQNQY9tCKgNjFZhO3ZREE8/nSw5P0v6FbMNd8ZY7DjNisFmTm9oPbIHUyXX7jetD4f8AHOCxWguhTGqXPQ/tGzf6ZrQm6QI11HaCCPy02rF+J/2YYfEEXbbfh3Mz5aBgx1IPliIOm4j570/jT09f99G8jXRrcfhlxi5FLKgHx5YJfqAYOUfeazeJ4Fcs3AAYMHK3LQ7GOUVj7fj3iHDLvkXimJRPhzzmK6gEXAc3IiGzQQa0+A/a/gr0eelyy3ceYn+5dftQUMuP8oznCTLrg3EC5yvAuLBI10/T/mszxC02FxFwLoofOOhRtvkJI/01o1u4e+Rdw11HIM+kg+4YDbSd9qZ4i4YbipcX4lBRu6kaHuQZ+tJCaUv5GlFuJV4PGKLgZPgvbj+W4B+sVbGsjhCUfynO85RrAZYZSOQ/4rVWLsimyLZzS+zpSo1y0anRQLhqLFoBXQlcY11KFinSlMZaJmpPRAwNdrldoUTsv2Wm5RvRBh2NA4m3l2XbnED3OleuWMfxPE5y55s+Ucug/WieKb2UInIWx78/6VDv2mz20jo57azTvEN/PdQAS2VY6c5qNrkv9j1plhjv3WCtJzLCZMaQCfvFN8F2T5lwnllAAOg1J/pUfxNfm3a/1D7L/SpHhYlLLTIYtm137TUXL/E39sdR+aRAxnElbFMzZvSxCkCQApIAMdYJ571f+GcItxzdPJiFERtI+e5+tYNrrPdyj42O0eok7V6Twe15dtV6bx15/cmnzS8eOkCEeU7ZG8ZY5lVVXcnoTouuw9xWbwONuZ5T4yQNJ11gDXXcCrzxjYzrZ0k5nnfTReYqZ4R8OZIuuNTOUHkvX3/vnQxTUMVjZE5TLHDcENzfSYzEdIgqK0HCsNlRrfJG0HYifz/OqziXibCYT/vXUU8lmXPso1PvWA43+11wzfg0Kjm13XNvBCL89STttUPlPoqml2ekfhEt3Ll64QqgQCxAAECWJOg251BHjK0QfwqeflklwypaG+odyM8RHoDbRXm/APDeP4uy3cXcZrUllV2ZVYAbqiiFTuIJ5bzXoOPt/hU8k5VZVXyBZYWQknKQAfW7nTQtQmt1ewx/gf8A4niLrLnYqjSAqWnK+oen4GOZomATHpJMaVGvcSNllW15C3gsPbfDkW0JE5HZYi4x/iB1nbUUSzauqbaZWs32uO6XbjA2RlEwLKkgEgbQJgmZ2oeOeJzhkv4e6gv3bhNxriwluHGVVKkltMug+9Sa2OQ/EvBC4t5nhs5Ny2uq2whOZkG6qVcHfmKqOJ2ct+0+UAvoV/lEhUWOy5fvUbw01wYi4XPqNph6/VzBA13OYD3rVYzA27ipedcjSyOAYHmQMpE7Bl1HcHarwXj0yOR8mU/E/Na3BdvQAbgEAshIn/bJqq4L45uozW7gMgwVaSRBgiWM78qv8bi1X/tgMV0Y7wNiDOnTT7VU4jhiMA1qW0EhkVyo2hXC5gvIAz06V045xcdkZRd6NVwzjdzF2yLZCtAYbAEnWOYUDXWRGkik3Eb1rOxMKqsSeWgOvMzzEd+lZXA41sOZbpHwgwJO67GDPf2qLxDxncZcqKADuSomBsQeQgfnvRW1ozddlBxnFHE3izQABlH+UAyZPuTrrQrHBS5ECBuSRooOgLNHttpFSsBYz5nJgZtRzGYmDp+Vafh/Bhq1wRbU+o6C4wX+FJjSORFSnl46RSEE+zGf4PetkOhZWjMGXMv0OkbVf8M/aJibYFvEAusj1bPofofnXpGFsJftmVjD2py2iFS62kmC265Z9Ld99BVJxfwtZaFa3lzSVXRTlkjQyVJmNAdx3qXkWTU0U4OH7WK7fsYxVuWWh1IInQzvlYCplq5oKxv/AEricNc/dF2ExoCCJ2DqdtK244eVRRMkASep5/egsbfTtEcr0PS/XHeg27LdKHcJnWpyi12Qsc12m+fSBFNZKCQOwwuUi9BFPpqNQvNpUMilSim4GJVRpBqj8TcRtrZYuwABBNBxd6V/dtvoOvyqDc8Ji4D+KaVI0RToD/Mx5mvUe9FVrZEa8jMtxSGDIACNec0G5ZUnNHqiJ5xJrMcbwt3CFbeHLMwl2gZgF5SKiYXxowIF4R/mXl7rXK8MvRbyL2bYOMsHWnWnj/V/f61TJjs6yjBgR8S606ziH2OoqLiyt+yyw62UueZCqxOVjMakjr1MVZWseqHU7VlcTAnPqpgydYI6/QfSuviREEn6Gg4hovMf4xVHyqmeRoTsG/4qq4p4txdwRnyA7BND/u3+lRxZVhMSP760FLS6ydSNJ+w+VZRQWZdFLuXYyWL+omTp6e8mM1aHwvw6wGN7Eozpb+GyuVTdcaQxYgKgbczrB71QG2fKlR8Fx5+p+8Ef2K237PuG27ttndWbO4RRllBl3LToNT320GtdGTSslHs2mE41i7qeZaa1hwBlKpluBBuELlSJMR6elCu8ZQi3buX7bB7im84k3xzlrp0XLtooiNIqJdxNrzYlcmgOQC2rrqcoE+oMBpv2pniHj2Fv3bFvD5WtBle6BoAhYA22B17RyFS4pVoflsN43cWwpt4q+9wMDbDsrBWjSYUZtDznQ1lcc/kWjde5nvM4PcAN64neO1O4xhrNgsyEqIc29c0AMNEUnQCdqpltnFsWuZba8tSBOkdTGg/OkjG9vopfFUuy58K8FuYu4bls+XlJIYrmzEgR6SdtJ94q04rg+IWA/m5cRYcQ2RMrLHwvkM6ggHSdquvD3iPC4RVtt6cujDfN/mBH3HKrfH+IcNcBIKwdoNLKZPjvaPLuH8SwbHJiWzE6LlOUCTt2jeI361a3fCSRnsMwDSVymZ5ka6/KRXPFPBMPdtO6gZwCZ010OvvVFw83rKjI+kbEnb33q0MmtCyxh+JcHvKsyWBMHSSARzG4j9apDw+9eDqGjIAqzoIWAdtdqub+Nu3PiJmIJzbj5VzDYhFBRdz8R9xETVPLS0Isbb2V3COBujRiVNsBcwYiVZRElI9LwAdJ3NanG4wYfLAklW+Jd7RGjtJJmR/ewu+HcdsPa8m8quhEEMJH996ofFWHWyouK3mYdvQ6sc729/LZSdSASRO4zCZ3qHLnK3/RZfFUx2C8Q+a+S7eSxbyDMq5R5oBkg5/h0nYz6jr0scZxF7du1eNz8St1SmS9lUIG1DqVEHcZpk7a153xC8twkhPQGEvudQIkzB+nTnNCt4gpoDnUHRSZQTvCnQcp05VXxJ9C86PTOFvK+opcyEA2w622DF4zQN9QIEDX6ixscSt3M2TN6SVIdSrAgwZB7yJ7VjOC42y5S35a5imUm5lW2oyiCHmS/OOcxpvWg4Piwz+WQiPkXKVMrcUEqHE69evvSQk4TDOKki3S6FMUy7h1bWiXgEGpUntQrGLSNVJ9q7mk+zjoCOGSJmomJwzJ3FWzcQt5YyEHuKDYxAY61KWGL6BRUi7T/Mq1xHDxc+ER3FV97gt1e8fKoSxSQjsjG5SpjYW5PwmlUuD+jF+fLK8s3IAGq3FYS5urjqRrPtVhfvYVmi3bvE5ZBZwADzPpG2lV9m2+8H0neT8+XKvUoezM8Ra+lxrinKW0M66dKx3F+EXJzR8WunPvXr16y+5deg0EHaY0mNRrFQ7vhdLikgr10cd53pUqG7PH7F67ZMoSO3I/KrnBeLyD+8BGkSuo94P9a2dzwdabTOD/ACzEHrsaoMb+z9x8MHlpNBqMuzJtdEU8aDLAvbzIIAJHQcxVhY4mMo1kxVBjPBd5DABf2VvpVe3B8QmoVwO36ipvEn7HWRo1j8Q1rnmK/Osi1+8uhB+Ypn426DOo+VDwh8po7mBKlsqhgw9SdTIkg9+3WtT4Y4j+4CNNq2DlZNIKFk8xtI0KmCegNYGx4muKIYTFXXBOM/ir9uwBl81ghJ1AWDmP+3NU545VseM42ej4/hlq6rXr06StlVfIi210n07yc3aAK8y4vjCWRdIX4TAByH4QYGunPvWr8TeIbdzELg7bAAekxsMo0tz101+m9YHxNaaziGAPpMEfqK2OF0gSlRMRwSC0mNpMx9atbONjUbj7isanEmHSjJxgjl96eWGTNHIkarE3S3PbUTt7fpRMDelRrsImskeMnpStcZZZgQDuJpXgdD+ZWbTEYj0MC2hEfKgWMTCKrHUATWTuccc8tu/3qPc4pcPOgv08jPOjVX8eNQDvuentQBxW2gjN96yjXmO5NNmqr9OvbJvM/Rpn8SqPhBP2qDieP3Lgg/D0qoCk8qetpuh+lOsMEI8kn7JrcUaQVUKqiIA37t1PvVhYu2mswA3mAzP8oHt10qkZGO4P0pKCDsRTSgmLGVGu4R4mewjWsqspMjOA2XXoRBq64LgLgvWycuqsRl3URqp5RqPoIrAC6CwgNHQ6/lvXo3BeKWCAqWrzelQ7uYJI265RvpUvHTtFPJaovXswZzT2ouHxpX+X9aiJbtsD8XXL1+camjpaXmGgxpoCdRsTFVJE78fbb03GYz0ArlvD2Csh2XlrAqNmysYUNvEjNHKJ5napbXjHqUEaEZoWQddthp3k0TEmzgnt7PIOq6iPnTLt6+G1iSPlUXF4uYIISIIBG8gbdajqzmGJnl8QGg6D67VgEuLp5falUA4puTNHzFKsYlXLjDQoTzGa2ABPMgzyy1Ms47KFByCYk5FiY0gAmRvJIETUPG4a/beHQghQYzhdIgE6d+evem4dyxCNCr1dyyjTSd9fasYmMhdQRbkAiCHyjeNELaDf+9AJLSswRrRJYgAsxmREwARp7/am2ENxmy+VpOrOcvLWJPqPeowxBzwuWTodIQa6n0+3KiEsbfDl5JPYlnAkwBuBpM8zTbeBMHKzKA2sjKA2naTp+lRPwsFiRmABJy+kydABM8+1DEicuZW7sZAgGJEA+32oGJv4Ykxo/ISJXNpOmX32Pypz4ZWDDy7X/wAYkmdcs6D6+9QbWPuABSwyy0EyQNBoIMj8qk27ikLPlMIltLgIk++tajWV58OWyZNtIjXYTodJB9PzPSmv4UsEwVVdN2YEbxoASfp0O1XK3woIVspaYGwI3kEjQ9//AHUdMAznRkiQBLCZPMTQoNlN/wBF4YnKqAjX1SABAJmMyjpuaqeKeDLVtvRAInUOJ57MGgbHnW3/AMO8sEl0JOhggxIjQg6cqBjLaCFLKxjoT/DGoYRFajWeZXPC5turKrZgQ4ykOAQQRqszyqZxjgV3FtmW0+WQw0giQA6wddwDtW/s2jHpWYnQKsDUa7CNdaPZVJOeV05FTpzGUAAnTr0oNW7NZ5Uv7PLushlAMeoR/e4+tSMJ+zrN8TmeiqWjSZMkR969KxLAMRbFwmNiAABG0kmd9aLhbwI1VQdIEEGdBMiNPY01sGjzq7+y8DZ32nVI058zXE/ZdqB5hgxrHX3IFeiG0ZlhrofTO+m0yAdtRSTC+qQGMz2aOk7TQ2Ew9v8AZECY80KcswWQ67QYfT59a7d/ZAy7unLdlkfetnewYfQTIMeoKoHOJOpo+EF22Y83LGmtwEa7Ea+nTp0FbZtHnH/84ggBlIPPcT0BGm+lSsP4CVdWyFeuumgOwMzW5x2IbWWnlBJY6iB8cmI570Fr53yr1gCIA+EDTfv7Vtg0Z9PB+HGyidI1MxryJ2mKk2vD6p/28kbNAGbUd46ffarizdA0ZCDvPqDHbWYjvRJSNvVoAIgmDM5p10O+9YJVf4ck/DI3nywTy1HI89qIOGWBvoeUhRPMEExJ1P2+cvDehiAbpJ1IaCE01AXYD+lSV4YLmi3UDDMcmcg/7YOmlajMrnsWlYghTz0URpHMDrPTnRmNiPUxEakqFJBO0jSffWKkpgBJF29lH/hmjXTp05VcYPh2AIg3bTGSQWUhhtv6tqxijOHRAdDAIgurzHyIGm08+tQi9uSRnO8iBG40BiRr/wA1trmFwmUeXcw4mdrMmJ13eI+VU/ELKiRaxWUNuqpCTsdV0ijRrKtbmUenzMuhhpjWRqQNQdRvyPSiNcDKBqYjVZiWkDfY6Tvr3qLgrMtqSeRK6sfk0TV4/A9P3Vu65OvqCrqekGeZNAxWXrQJgFixMZfQq6bz6zz+XcVy/bZcyuoC/EdgdtptkjcjbQ7+0vEcFuAfAR8UglZ+ja9+9AstctkZl0Bna2QeepI1PvNEBGW1H8J/3n/9Uqu1xEgGFMjcixP3WlWNoz2S6WOzQREzH3NSELkkZFYncnSPlzpUqwAS2sxKrkIOuZlMjqAJ2orXEOhtWwQY9Ij5yTXaVEw5+GMTKyvSDFTLHDUJGZ7obmTlI+1KlQCGxWBCmCVbQR6Y9yR1qGcIM0yfYUqVYAO6AxjINtDOvbSgDB3AZ+H+Ygzp2pUqwSTCq0KxbSYK7d5pC7nmVAgR7UqVYA1sCVPxsZIgZjEb13HYQqwI9QEkgnT2jpSpVgiwQzvlY5QQJ/iFTRwS3JLXQCJj0MdKVKiAV9/JYKl2QYOi/bWiHiJEwXIOhkj7DlSpUDEC7xYgkBmgnYx+dCu49W2BECPfvPKuUqwSThrgt+qM06mSdulTLNxTmhAA28aEfalSrGI/4UTGbT+xzphwiEkZiCNdp+QPKlSrAJfkMFhXMewme5iTVfcwTBjlcifr9frXaVYJHuYBg0yTO5MflVguLYJkkFd/hUH6xNdpVjDRctpqLcgrEE/r0qbheJWiQBYQDSlSrGJFmxaLA/h01MTmaeuwrl+wW1VzbHTM7aztr2pUqwBn+G54Y3Z0A9QYnbbagngwQ6lCGOmjGNCeft96VKsEj3uE3FYiEPsTzE1ylSrAP//Z"/>
          <p:cNvSpPr>
            <a:spLocks noChangeAspect="1" noChangeArrowheads="1"/>
          </p:cNvSpPr>
          <p:nvPr/>
        </p:nvSpPr>
        <p:spPr bwMode="auto">
          <a:xfrm>
            <a:off x="63501" y="-631031"/>
            <a:ext cx="26193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Calibri" charset="0"/>
            </a:endParaRPr>
          </a:p>
        </p:txBody>
      </p:sp>
      <p:sp>
        <p:nvSpPr>
          <p:cNvPr id="21510" name="Rettangolo 1"/>
          <p:cNvSpPr>
            <a:spLocks noChangeArrowheads="1"/>
          </p:cNvSpPr>
          <p:nvPr/>
        </p:nvSpPr>
        <p:spPr bwMode="auto">
          <a:xfrm>
            <a:off x="2800832" y="1911550"/>
            <a:ext cx="8778875" cy="283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         En</a:t>
            </a:r>
            <a:r>
              <a:rPr lang="fr-FR" sz="2000" b="1" dirty="0">
                <a:solidFill>
                  <a:srgbClr val="000090"/>
                </a:solidFill>
              </a:rPr>
              <a:t> mai 2006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Exelgyn</a:t>
            </a:r>
            <a:r>
              <a:rPr lang="fr-FR" sz="2000" dirty="0">
                <a:solidFill>
                  <a:srgbClr val="000090"/>
                </a:solidFill>
              </a:rPr>
              <a:t> annonce la présentation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            au Ministère de la Santé d’une demande de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          reconnaissance mutuelle de la </a:t>
            </a:r>
            <a:r>
              <a:rPr lang="fr-FR" sz="2000" dirty="0" err="1">
                <a:solidFill>
                  <a:srgbClr val="000090"/>
                </a:solidFill>
              </a:rPr>
              <a:t>Mifépristone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                             avant fin septembre.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Dès lors, grâce à l’existence d’un distributeur italien,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</a:rPr>
              <a:t>         la Ru486 sera immédiatement disponible </a:t>
            </a:r>
            <a:endParaRPr lang="it-IT" sz="2000" dirty="0">
              <a:solidFill>
                <a:srgbClr val="000090"/>
              </a:solidFill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10-2458034 alle 11.0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7540"/>
            <a:ext cx="7632700" cy="46005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28965" y="3821050"/>
            <a:ext cx="5600007" cy="3786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589495" y="570718"/>
            <a:ext cx="1350350" cy="369761"/>
          </a:xfrm>
          <a:prstGeom prst="rect">
            <a:avLst/>
          </a:prstGeom>
          <a:noFill/>
          <a:ln w="57150" cmpd="sng">
            <a:solidFill>
              <a:srgbClr val="ED0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0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ttangolo 2"/>
          <p:cNvSpPr>
            <a:spLocks noChangeArrowheads="1"/>
          </p:cNvSpPr>
          <p:nvPr/>
        </p:nvSpPr>
        <p:spPr bwMode="auto">
          <a:xfrm>
            <a:off x="2674661" y="659895"/>
            <a:ext cx="6232234" cy="394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Etant donné que la procédure de commercialisation de la </a:t>
            </a:r>
            <a:r>
              <a:rPr lang="fr-FR" sz="2000" dirty="0" err="1">
                <a:solidFill>
                  <a:srgbClr val="000090"/>
                </a:solidFill>
                <a:latin typeface="Calibri" charset="0"/>
              </a:rPr>
              <a:t>Mifégyne</a:t>
            </a: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 par reconnaissance mutuelle adoptée par AIFA n’a pas envisagé la vérification de sa compatibilité avec la loi sur l’avortement</a:t>
            </a:r>
            <a:r>
              <a:rPr lang="fr-FR" sz="2000" b="1" i="1" dirty="0">
                <a:solidFill>
                  <a:srgbClr val="000090"/>
                </a:solidFill>
                <a:latin typeface="Calibri" charset="0"/>
              </a:rPr>
              <a:t>, la Commission d’Hygiène et Santé du Sénat     </a:t>
            </a: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       </a:t>
            </a:r>
            <a:r>
              <a:rPr lang="fr-FR" sz="2800" b="1" dirty="0">
                <a:solidFill>
                  <a:srgbClr val="000090"/>
                </a:solidFill>
                <a:latin typeface="Calibri" charset="0"/>
              </a:rPr>
              <a:t>propose de la suspendre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en vue de demander et d’acquérir l’avis du Ministère compétent, cela permettant en l’</a:t>
            </a:r>
            <a:r>
              <a:rPr lang="fr-FR" sz="2000" dirty="0" err="1">
                <a:solidFill>
                  <a:srgbClr val="000090"/>
                </a:solidFill>
                <a:latin typeface="Calibri" charset="0"/>
              </a:rPr>
              <a:t>occurence</a:t>
            </a: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 de redémarrer la procédure dès le début …</a:t>
            </a:r>
            <a:endParaRPr lang="it-IT" sz="2000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67586" name="Picture 3" descr="logo_comm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73881"/>
            <a:ext cx="609600" cy="571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27808" y="404604"/>
            <a:ext cx="2036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rgbClr val="000090"/>
                </a:solidFill>
                <a:ea typeface="+mn-ea"/>
                <a:cs typeface="+mn-cs"/>
              </a:rPr>
              <a:t> 19 novembre 2009</a:t>
            </a:r>
          </a:p>
        </p:txBody>
      </p:sp>
      <p:pic>
        <p:nvPicPr>
          <p:cNvPr id="3" name="Immagine 2" descr="100934786-3b23cec3-34c9-4050-a961-7df24f9e1d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80"/>
            <a:ext cx="2515831" cy="24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21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89" y="957308"/>
            <a:ext cx="5867103" cy="181165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24626" y="2899188"/>
            <a:ext cx="544310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0090"/>
                </a:solidFill>
              </a:rPr>
              <a:t>L’hospitalisation</a:t>
            </a:r>
            <a:r>
              <a:rPr lang="fr-FR" dirty="0">
                <a:solidFill>
                  <a:srgbClr val="000090"/>
                </a:solidFill>
              </a:rPr>
              <a:t> est nécessaire en vue d’une surveillance sanitaire attentive, afin d’obtenir une assistance immédiate en cas d’hémorragie importante</a:t>
            </a:r>
            <a:r>
              <a:rPr lang="fr-FR" dirty="0">
                <a:solidFill>
                  <a:srgbClr val="FFFF00"/>
                </a:solidFill>
              </a:rPr>
              <a:t>…</a:t>
            </a:r>
            <a:endParaRPr lang="it-IT" dirty="0">
              <a:solidFill>
                <a:srgbClr val="FFFF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774370" y="102124"/>
            <a:ext cx="4222208" cy="678960"/>
            <a:chOff x="73436" y="2108748"/>
            <a:chExt cx="4222208" cy="678960"/>
          </a:xfrm>
        </p:grpSpPr>
        <p:sp>
          <p:nvSpPr>
            <p:cNvPr id="8" name="Rettangolo arrotondato 7"/>
            <p:cNvSpPr/>
            <p:nvPr/>
          </p:nvSpPr>
          <p:spPr>
            <a:xfrm>
              <a:off x="73436" y="2108748"/>
              <a:ext cx="4222208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06580" y="2141892"/>
              <a:ext cx="4155920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9" tIns="0" rIns="159589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latin typeface="Comic Sans MS"/>
                  <a:cs typeface="Comic Sans MS"/>
                </a:rPr>
                <a:t>La </a:t>
              </a:r>
              <a:r>
                <a:rPr lang="it-IT" sz="2800" b="1" kern="1200" dirty="0" err="1">
                  <a:latin typeface="Comic Sans MS"/>
                  <a:cs typeface="Comic Sans MS"/>
                </a:rPr>
                <a:t>procédure</a:t>
              </a:r>
              <a:endParaRPr lang="it-IT" sz="2800" b="1" kern="1200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78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2639635" y="1849016"/>
            <a:ext cx="8459787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Alors que dans la totalité des pays européens le médicament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 en association avec un analogue des prostaglandines est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adopté pour les IVG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	    </a:t>
            </a:r>
            <a:r>
              <a:rPr lang="fr-FR" sz="2400" dirty="0">
                <a:solidFill>
                  <a:srgbClr val="000090"/>
                </a:solidFill>
                <a:latin typeface="Calibri" charset="0"/>
              </a:rPr>
              <a:t>jusqu’au 63ème jour d’aménorrhée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pourquoi son emploi en Italie  n’est-il pas permis au delà du 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0090"/>
                </a:solidFill>
                <a:latin typeface="Calibri" charset="0"/>
              </a:rPr>
              <a:t>	</a:t>
            </a:r>
            <a:r>
              <a:rPr lang="fr-FR" sz="3200" dirty="0">
                <a:solidFill>
                  <a:srgbClr val="000090"/>
                </a:solidFill>
                <a:latin typeface="Calibri" charset="0"/>
              </a:rPr>
              <a:t>   49ème jour d’aménorrhée ? </a:t>
            </a:r>
            <a:endParaRPr lang="it-IT" sz="3200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2" name="Immagine 1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4" y="48586"/>
            <a:ext cx="4902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46" y="184881"/>
            <a:ext cx="3200010" cy="1800000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6421543" y="4165379"/>
            <a:ext cx="627107" cy="218679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30951" y="4678069"/>
            <a:ext cx="324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90"/>
                </a:solidFill>
                <a:latin typeface="Calibri" charset="0"/>
              </a:rPr>
              <a:t>Ministère Santé, rapport 2016 </a:t>
            </a:r>
          </a:p>
        </p:txBody>
      </p:sp>
      <p:pic>
        <p:nvPicPr>
          <p:cNvPr id="4" name="Immagine 3" descr="Schermata 2018-06-16 alle 19.3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" y="0"/>
            <a:ext cx="8639533" cy="5143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21542" y="337608"/>
            <a:ext cx="1142025" cy="4805892"/>
          </a:xfrm>
          <a:prstGeom prst="rect">
            <a:avLst/>
          </a:prstGeom>
          <a:noFill/>
          <a:ln w="57150" cmpd="sng">
            <a:solidFill>
              <a:srgbClr val="ED0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79577" y="24115"/>
            <a:ext cx="3051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90"/>
                </a:solidFill>
                <a:latin typeface="Calibri" charset="0"/>
              </a:rPr>
              <a:t>Ministère Santé, rapport 2017 </a:t>
            </a:r>
          </a:p>
        </p:txBody>
      </p:sp>
    </p:spTree>
    <p:extLst>
      <p:ext uri="{BB962C8B-B14F-4D97-AF65-F5344CB8AC3E}">
        <p14:creationId xmlns:p14="http://schemas.microsoft.com/office/powerpoint/2010/main" val="752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597538" y="29779"/>
            <a:ext cx="4222208" cy="678960"/>
            <a:chOff x="88648" y="3167237"/>
            <a:chExt cx="4222208" cy="678960"/>
          </a:xfrm>
        </p:grpSpPr>
        <p:sp>
          <p:nvSpPr>
            <p:cNvPr id="3" name="Rettangolo arrotondato 2"/>
            <p:cNvSpPr/>
            <p:nvPr/>
          </p:nvSpPr>
          <p:spPr>
            <a:xfrm>
              <a:off x="88648" y="3167237"/>
              <a:ext cx="4222208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121792" y="3200381"/>
              <a:ext cx="4155920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89" tIns="0" rIns="159589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i="0" kern="1200" dirty="0">
                  <a:solidFill>
                    <a:schemeClr val="bg1"/>
                  </a:solidFill>
                  <a:latin typeface="Comic Sans MS"/>
                  <a:ea typeface="Zapf Dingbats"/>
                  <a:cs typeface="Comic Sans MS"/>
                </a:rPr>
                <a:t> La </a:t>
              </a:r>
              <a:r>
                <a:rPr lang="it-IT" sz="2800" b="1" i="0" kern="1200" dirty="0" err="1">
                  <a:solidFill>
                    <a:schemeClr val="bg1"/>
                  </a:solidFill>
                  <a:latin typeface="Comic Sans MS"/>
                  <a:ea typeface="Zapf Dingbats"/>
                  <a:cs typeface="Comic Sans MS"/>
                </a:rPr>
                <a:t>f</a:t>
              </a:r>
              <a:r>
                <a:rPr lang="it-IT" sz="2800" b="1" kern="1200" dirty="0" err="1">
                  <a:solidFill>
                    <a:schemeClr val="bg1"/>
                  </a:solidFill>
                  <a:latin typeface="Comic Sans MS"/>
                  <a:cs typeface="Comic Sans MS"/>
                </a:rPr>
                <a:t>ormation</a:t>
              </a:r>
              <a:endParaRPr lang="it-IT" sz="2800" b="1" kern="12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9" name="Rettangolo 3"/>
          <p:cNvSpPr>
            <a:spLocks noChangeArrowheads="1"/>
          </p:cNvSpPr>
          <p:nvPr/>
        </p:nvSpPr>
        <p:spPr bwMode="auto">
          <a:xfrm>
            <a:off x="3876675" y="4598829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Calibri" charset="0"/>
              </a:rPr>
              <a:t>AVORTEMENT, DROIT DE CHOISIR ET SANTE COLLOQUE PROCHOIX</a:t>
            </a:r>
            <a:br>
              <a:rPr lang="fr-FR" sz="1200" i="1" dirty="0">
                <a:solidFill>
                  <a:schemeClr val="bg1"/>
                </a:solidFill>
                <a:latin typeface="Calibri" charset="0"/>
              </a:rPr>
            </a:br>
            <a:r>
              <a:rPr lang="fr-FR" sz="1200" i="1" dirty="0">
                <a:solidFill>
                  <a:schemeClr val="bg1"/>
                </a:solidFill>
                <a:latin typeface="Calibri" charset="0"/>
              </a:rPr>
              <a:t>Table ronde - Etat des lieux Le point de vue de l'A.N.C.I.C. , 2001</a:t>
            </a:r>
          </a:p>
        </p:txBody>
      </p:sp>
      <p:sp>
        <p:nvSpPr>
          <p:cNvPr id="10" name="Rettangolo 3"/>
          <p:cNvSpPr>
            <a:spLocks noChangeArrowheads="1"/>
          </p:cNvSpPr>
          <p:nvPr/>
        </p:nvSpPr>
        <p:spPr bwMode="auto">
          <a:xfrm>
            <a:off x="4779908" y="4679048"/>
            <a:ext cx="454759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AVORTEMENT, DROIT DE CHOISIR ET SANTE COLLOQUE PROCHOIX</a:t>
            </a:r>
            <a:br>
              <a:rPr lang="fr-FR" sz="1200" i="1" dirty="0">
                <a:solidFill>
                  <a:srgbClr val="000090"/>
                </a:solidFill>
                <a:latin typeface="Calibri" charset="0"/>
              </a:rPr>
            </a:br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Table ronde - Etat des lieux Le point de vue de l'A.N.C.I.C. , 2001</a:t>
            </a:r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2750176" y="1852759"/>
            <a:ext cx="75009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C'est une banalité de dire que personne n'aime l'IVG, 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                ni les médecins, ni les femmes</a:t>
            </a:r>
          </a:p>
          <a:p>
            <a:endParaRPr lang="fr-FR" dirty="0">
              <a:solidFill>
                <a:srgbClr val="000090"/>
              </a:solidFill>
              <a:latin typeface="Calibri" charset="0"/>
            </a:endParaRP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         L'IVG est souvent vécue comme un échec</a:t>
            </a:r>
          </a:p>
          <a:p>
            <a:endParaRPr lang="fr-FR" dirty="0">
              <a:solidFill>
                <a:srgbClr val="000090"/>
              </a:solidFill>
              <a:latin typeface="Calibri" charset="0"/>
            </a:endParaRP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C'est ce qui explique la fréquente réaction négative à son égard, 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en particulier de la part de certains médecins.</a:t>
            </a:r>
            <a:endParaRPr lang="it-IT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12" name="Immagine 11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25" y="62923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6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3292" y="1648354"/>
            <a:ext cx="6370708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rgbClr val="000090"/>
              </a:solidFill>
            </a:endParaRPr>
          </a:p>
          <a:p>
            <a:r>
              <a:rPr lang="it-IT" sz="1600" dirty="0">
                <a:solidFill>
                  <a:srgbClr val="000090"/>
                </a:solidFill>
              </a:rPr>
              <a:t> la </a:t>
            </a:r>
            <a:r>
              <a:rPr lang="it-IT" sz="1600" dirty="0" err="1">
                <a:solidFill>
                  <a:srgbClr val="000090"/>
                </a:solidFill>
              </a:rPr>
              <a:t>très</a:t>
            </a:r>
            <a:r>
              <a:rPr lang="it-IT" sz="1600" dirty="0">
                <a:solidFill>
                  <a:srgbClr val="000090"/>
                </a:solidFill>
              </a:rPr>
              <a:t> grande </a:t>
            </a:r>
            <a:r>
              <a:rPr lang="it-IT" sz="1600" dirty="0" err="1">
                <a:solidFill>
                  <a:srgbClr val="000090"/>
                </a:solidFill>
              </a:rPr>
              <a:t>majorité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des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spécialistes</a:t>
            </a:r>
            <a:r>
              <a:rPr lang="it-IT" sz="1600" dirty="0">
                <a:solidFill>
                  <a:srgbClr val="000090"/>
                </a:solidFill>
              </a:rPr>
              <a:t> (</a:t>
            </a:r>
            <a:r>
              <a:rPr lang="it-IT" sz="1600" dirty="0" err="1">
                <a:solidFill>
                  <a:srgbClr val="000090"/>
                </a:solidFill>
              </a:rPr>
              <a:t>gynéco-obstétriciens</a:t>
            </a:r>
            <a:r>
              <a:rPr lang="it-IT" sz="1600" dirty="0">
                <a:solidFill>
                  <a:srgbClr val="000090"/>
                </a:solidFill>
              </a:rPr>
              <a:t>)</a:t>
            </a:r>
          </a:p>
          <a:p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considère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cet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>
                <a:solidFill>
                  <a:srgbClr val="000090"/>
                </a:solidFill>
              </a:rPr>
              <a:t>acte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</a:p>
          <a:p>
            <a:endParaRPr lang="it-IT" sz="16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b="1" dirty="0">
                <a:solidFill>
                  <a:srgbClr val="000090"/>
                </a:solidFill>
              </a:rPr>
              <a:t>sans </a:t>
            </a:r>
            <a:r>
              <a:rPr lang="it-IT" sz="1600" b="1" dirty="0" err="1">
                <a:solidFill>
                  <a:srgbClr val="000090"/>
                </a:solidFill>
              </a:rPr>
              <a:t>intérêt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sur</a:t>
            </a:r>
            <a:r>
              <a:rPr lang="it-IT" sz="1600" b="1" dirty="0">
                <a:solidFill>
                  <a:srgbClr val="000090"/>
                </a:solidFill>
              </a:rPr>
              <a:t> le </a:t>
            </a:r>
            <a:r>
              <a:rPr lang="it-IT" sz="1600" b="1" dirty="0" err="1">
                <a:solidFill>
                  <a:srgbClr val="000090"/>
                </a:solidFill>
              </a:rPr>
              <a:t>plan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professionnel</a:t>
            </a:r>
            <a:r>
              <a:rPr lang="it-IT" sz="1600" b="1" dirty="0">
                <a:solidFill>
                  <a:srgbClr val="000090"/>
                </a:solidFill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inintéressant</a:t>
            </a:r>
            <a:endParaRPr lang="it-IT" sz="16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répétitif</a:t>
            </a:r>
            <a:endParaRPr lang="it-IT" sz="16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fastidieux</a:t>
            </a:r>
            <a:endParaRPr lang="it-IT" sz="16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>
                <a:solidFill>
                  <a:srgbClr val="000090"/>
                </a:solidFill>
              </a:rPr>
              <a:t>démoralisant</a:t>
            </a:r>
            <a:endParaRPr lang="it-IT" sz="1600" b="1" dirty="0">
              <a:solidFill>
                <a:srgbClr val="000090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77" y="0"/>
            <a:ext cx="243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4819622" y="468153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AVORTEMENT, DROIT DE CHOISIR ET SANTE COLLOQUE PROCHOIX</a:t>
            </a:r>
            <a:br>
              <a:rPr lang="fr-FR" sz="1200" i="1" dirty="0">
                <a:solidFill>
                  <a:srgbClr val="000090"/>
                </a:solidFill>
                <a:latin typeface="Calibri" charset="0"/>
              </a:rPr>
            </a:br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Table ronde - Etat des lieux Le point de vue de l'A.N.C.I.C. , 2001</a:t>
            </a:r>
          </a:p>
        </p:txBody>
      </p:sp>
    </p:spTree>
    <p:extLst>
      <p:ext uri="{BB962C8B-B14F-4D97-AF65-F5344CB8AC3E}">
        <p14:creationId xmlns:p14="http://schemas.microsoft.com/office/powerpoint/2010/main" val="35855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2501446" y="1665710"/>
            <a:ext cx="65786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          cet état d'esprit ne peut être modifié par une 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réglementation contraignante visant à rendre obligatoire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dans tous les services de gynéco-obstétrique la pratique 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           de l'interruption volontaire de grossesse</a:t>
            </a:r>
          </a:p>
          <a:p>
            <a:endParaRPr lang="fr-FR" dirty="0">
              <a:solidFill>
                <a:srgbClr val="000090"/>
              </a:solidFill>
              <a:latin typeface="Calibri" charset="0"/>
            </a:endParaRPr>
          </a:p>
          <a:p>
            <a:endParaRPr lang="fr-FR" dirty="0">
              <a:solidFill>
                <a:srgbClr val="000090"/>
              </a:solidFill>
              <a:latin typeface="Calibri" charset="0"/>
            </a:endParaRP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                Toute contrainte administrative est plutôt </a:t>
            </a:r>
          </a:p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facteur de résistance que de sympathie, volontariat et respect, ……</a:t>
            </a:r>
            <a:endParaRPr lang="it-IT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8675" name="Rettangolo 2"/>
          <p:cNvSpPr>
            <a:spLocks noChangeArrowheads="1"/>
          </p:cNvSpPr>
          <p:nvPr/>
        </p:nvSpPr>
        <p:spPr bwMode="auto">
          <a:xfrm>
            <a:off x="4749153" y="4605872"/>
            <a:ext cx="4394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AVORTEMENT, DROIT DE CHOISIR ET SANTE COLLOQUE PROCHOIX</a:t>
            </a:r>
            <a:br>
              <a:rPr lang="fr-FR" sz="1200" i="1" dirty="0">
                <a:solidFill>
                  <a:srgbClr val="000090"/>
                </a:solidFill>
                <a:latin typeface="Calibri" charset="0"/>
              </a:rPr>
            </a:br>
            <a:r>
              <a:rPr lang="fr-FR" sz="1200" i="1" dirty="0">
                <a:solidFill>
                  <a:srgbClr val="000090"/>
                </a:solidFill>
                <a:latin typeface="Calibri" charset="0"/>
              </a:rPr>
              <a:t>Table ronde - Etat des lieux Le point de vue de l'A.N.C.I.C. , 2001</a:t>
            </a:r>
          </a:p>
        </p:txBody>
      </p:sp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53" y="197906"/>
            <a:ext cx="20646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43677" y="257226"/>
            <a:ext cx="283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Italian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referendum 1981</a:t>
            </a:r>
          </a:p>
        </p:txBody>
      </p:sp>
      <p:pic>
        <p:nvPicPr>
          <p:cNvPr id="3" name="Immagine 2" descr="Schermata 2018-06-20 alle 17.0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73" y="910643"/>
            <a:ext cx="4254500" cy="34036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77754" y="2306989"/>
            <a:ext cx="530494" cy="369761"/>
          </a:xfrm>
          <a:prstGeom prst="rect">
            <a:avLst/>
          </a:prstGeom>
          <a:noFill/>
          <a:ln w="57150" cmpd="sng">
            <a:solidFill>
              <a:srgbClr val="D10D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638800" y="1054100"/>
            <a:ext cx="5461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8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1 alle 17.3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10"/>
            <a:ext cx="9144000" cy="985293"/>
          </a:xfrm>
          <a:prstGeom prst="rect">
            <a:avLst/>
          </a:prstGeom>
        </p:spPr>
      </p:pic>
      <p:pic>
        <p:nvPicPr>
          <p:cNvPr id="3" name="Immagine 2" descr="Schermata 2018-06-21 alle 17.3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346703"/>
            <a:ext cx="7213600" cy="340360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871692" y="865006"/>
            <a:ext cx="1007180" cy="361331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0795" y="1775285"/>
            <a:ext cx="65325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it-IT" b="1" dirty="0">
                <a:solidFill>
                  <a:srgbClr val="000090"/>
                </a:solidFill>
              </a:rPr>
              <a:t>Il est </a:t>
            </a:r>
            <a:r>
              <a:rPr lang="it-IT" b="1" dirty="0" err="1">
                <a:solidFill>
                  <a:srgbClr val="000090"/>
                </a:solidFill>
              </a:rPr>
              <a:t>grand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temps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que</a:t>
            </a:r>
            <a:r>
              <a:rPr lang="it-IT" b="1" dirty="0">
                <a:solidFill>
                  <a:srgbClr val="000090"/>
                </a:solidFill>
              </a:rPr>
              <a:t> l'</a:t>
            </a:r>
            <a:r>
              <a:rPr lang="it-IT" b="1" dirty="0" err="1">
                <a:solidFill>
                  <a:srgbClr val="000090"/>
                </a:solidFill>
              </a:rPr>
              <a:t>avortement</a:t>
            </a:r>
            <a:endParaRPr lang="it-IT" b="1" dirty="0">
              <a:solidFill>
                <a:srgbClr val="000090"/>
              </a:solidFill>
            </a:endParaRP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90"/>
                </a:solidFill>
              </a:rPr>
              <a:t>		 	    </a:t>
            </a:r>
            <a:r>
              <a:rPr lang="it-IT" b="1" dirty="0" err="1">
                <a:solidFill>
                  <a:srgbClr val="000090"/>
                </a:solidFill>
              </a:rPr>
              <a:t>soit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placé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dans</a:t>
            </a:r>
            <a:r>
              <a:rPr lang="it-IT" b="1" dirty="0">
                <a:solidFill>
                  <a:srgbClr val="000090"/>
                </a:solidFill>
              </a:rPr>
              <a:t> sa </a:t>
            </a:r>
            <a:r>
              <a:rPr lang="it-IT" b="1" dirty="0" err="1">
                <a:solidFill>
                  <a:srgbClr val="000090"/>
                </a:solidFill>
              </a:rPr>
              <a:t>vrai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typologie</a:t>
            </a:r>
            <a:r>
              <a:rPr lang="it-IT" b="1" dirty="0">
                <a:solidFill>
                  <a:srgbClr val="000090"/>
                </a:solidFill>
              </a:rPr>
              <a:t> : 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90"/>
                </a:solidFill>
              </a:rPr>
              <a:t>  un </a:t>
            </a:r>
            <a:r>
              <a:rPr lang="it-IT" b="1" dirty="0" err="1">
                <a:solidFill>
                  <a:srgbClr val="000090"/>
                </a:solidFill>
              </a:rPr>
              <a:t>geste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médical</a:t>
            </a:r>
            <a:r>
              <a:rPr lang="it-IT" b="1" dirty="0">
                <a:solidFill>
                  <a:srgbClr val="000090"/>
                </a:solidFill>
              </a:rPr>
              <a:t> qui concerne la </a:t>
            </a:r>
            <a:r>
              <a:rPr lang="it-IT" b="1" dirty="0" err="1">
                <a:solidFill>
                  <a:srgbClr val="000090"/>
                </a:solidFill>
              </a:rPr>
              <a:t>santé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err="1">
                <a:solidFill>
                  <a:srgbClr val="000090"/>
                </a:solidFill>
              </a:rPr>
              <a:t>reproductive</a:t>
            </a:r>
            <a:r>
              <a:rPr lang="it-IT" b="1" dirty="0">
                <a:solidFill>
                  <a:srgbClr val="000090"/>
                </a:solidFill>
              </a:rPr>
              <a:t> de la femme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455330" y="4456423"/>
            <a:ext cx="72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10268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713889" y="178532"/>
            <a:ext cx="61045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L'avortement en Italie a été légalisé par la loi 194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                      du  22 mai 1978</a:t>
            </a:r>
            <a:r>
              <a:rPr lang="fr-FR" sz="2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69395" y="1475045"/>
            <a:ext cx="6671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     cette loi a été considérée comme une des lois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les plus libérales sur l’avortement en Europe occidentale</a:t>
            </a:r>
            <a:r>
              <a:rPr lang="it-IT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8" y="2661122"/>
            <a:ext cx="259080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785984" y="182494"/>
            <a:ext cx="5522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fr-FR" dirty="0">
                <a:solidFill>
                  <a:srgbClr val="000090"/>
                </a:solidFill>
                <a:latin typeface="Calibri" charset="0"/>
              </a:rPr>
              <a:t>  considérée par certains comme autorisant l’avortement </a:t>
            </a:r>
          </a:p>
          <a:p>
            <a:r>
              <a:rPr lang="fr-FR" sz="2400" b="1" dirty="0">
                <a:solidFill>
                  <a:srgbClr val="000090"/>
                </a:solidFill>
                <a:latin typeface="Calibri" charset="0"/>
              </a:rPr>
              <a:t>				</a:t>
            </a:r>
            <a:r>
              <a:rPr lang="fr-FR" sz="2400" b="1" dirty="0">
                <a:solidFill>
                  <a:srgbClr val="FC04F6"/>
                </a:solidFill>
                <a:latin typeface="Calibri" charset="0"/>
              </a:rPr>
              <a:t>sur demande</a:t>
            </a:r>
          </a:p>
          <a:p>
            <a:r>
              <a:rPr lang="fr-FR" dirty="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612996" y="1244323"/>
            <a:ext cx="422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90"/>
                </a:solidFill>
                <a:latin typeface="Comic Sans MS" charset="0"/>
              </a:rPr>
              <a:t>la loi ne spécifie pas cette disposition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044268" y="2323933"/>
            <a:ext cx="69441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dirty="0">
                <a:solidFill>
                  <a:srgbClr val="FFFF00"/>
                </a:solidFill>
                <a:latin typeface="Calibri" charset="0"/>
              </a:rPr>
              <a:t>  		     </a:t>
            </a:r>
            <a:r>
              <a:rPr lang="fr-FR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fr-FR" b="1" dirty="0">
                <a:solidFill>
                  <a:srgbClr val="B820D7"/>
                </a:solidFill>
                <a:latin typeface="Calibri" charset="0"/>
              </a:rPr>
              <a:t> c’est la femme elle-même </a:t>
            </a:r>
            <a:r>
              <a:rPr lang="fr-FR" dirty="0">
                <a:solidFill>
                  <a:srgbClr val="000090"/>
                </a:solidFill>
                <a:latin typeface="Calibri" charset="0"/>
              </a:rPr>
              <a:t>qui déclare se trouver </a:t>
            </a:r>
          </a:p>
          <a:p>
            <a:pPr algn="just"/>
            <a:r>
              <a:rPr lang="fr-FR" sz="2000" dirty="0">
                <a:solidFill>
                  <a:srgbClr val="000090"/>
                </a:solidFill>
                <a:latin typeface="Calibri" charset="0"/>
              </a:rPr>
              <a:t>		         dans une des situations prévues par la loi</a:t>
            </a:r>
          </a:p>
          <a:p>
            <a:pPr algn="just"/>
            <a:endParaRPr lang="fr-FR" dirty="0">
              <a:solidFill>
                <a:srgbClr val="FFFF00"/>
              </a:solidFill>
              <a:latin typeface="Calibri" charset="0"/>
            </a:endParaRPr>
          </a:p>
          <a:p>
            <a:pPr algn="just"/>
            <a:r>
              <a:rPr lang="fr-FR" sz="1600" b="1" dirty="0">
                <a:solidFill>
                  <a:srgbClr val="000090"/>
                </a:solidFill>
                <a:latin typeface="Calibri" charset="0"/>
              </a:rPr>
              <a:t>          </a:t>
            </a:r>
          </a:p>
          <a:p>
            <a:pPr algn="just"/>
            <a:r>
              <a:rPr lang="fr-FR" sz="1600" b="1" dirty="0">
                <a:solidFill>
                  <a:srgbClr val="000090"/>
                </a:solidFill>
                <a:latin typeface="Calibri" charset="0"/>
              </a:rPr>
              <a:t>               </a:t>
            </a:r>
            <a:r>
              <a:rPr lang="fr-FR" sz="1600" i="1" dirty="0">
                <a:solidFill>
                  <a:srgbClr val="000090"/>
                </a:solidFill>
                <a:latin typeface="Calibri" charset="0"/>
              </a:rPr>
              <a:t>le rôle principal du médecin est de certifier l’existence de la grossesse </a:t>
            </a:r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5492798" y="1677961"/>
            <a:ext cx="0" cy="485775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>
              <a:ln>
                <a:solidFill>
                  <a:srgbClr val="000090"/>
                </a:solidFill>
              </a:ln>
            </a:endParaRPr>
          </a:p>
        </p:txBody>
      </p:sp>
      <p:pic>
        <p:nvPicPr>
          <p:cNvPr id="4103" name="Picture 2" descr="http://sgtoscanaxlasicilia.ilcannocchiale.it/mediamanager/sys.user/45111/fir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3750469"/>
            <a:ext cx="1558925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3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07 alle 18.4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98" y="-167299"/>
            <a:ext cx="3578990" cy="5143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20817415">
            <a:off x="4064627" y="3318970"/>
            <a:ext cx="310448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90"/>
                </a:solidFill>
              </a:rPr>
              <a:t>la </a:t>
            </a:r>
            <a:r>
              <a:rPr lang="it-IT" sz="2400" b="1" dirty="0" err="1">
                <a:solidFill>
                  <a:srgbClr val="000090"/>
                </a:solidFill>
              </a:rPr>
              <a:t>loi</a:t>
            </a:r>
            <a:r>
              <a:rPr lang="it-IT" sz="2400" b="1" dirty="0">
                <a:solidFill>
                  <a:srgbClr val="000090"/>
                </a:solidFill>
              </a:rPr>
              <a:t> la plus </a:t>
            </a:r>
            <a:r>
              <a:rPr lang="it-IT" sz="2400" b="1" dirty="0" err="1">
                <a:solidFill>
                  <a:srgbClr val="000090"/>
                </a:solidFill>
              </a:rPr>
              <a:t>surveillée</a:t>
            </a:r>
            <a:endParaRPr lang="it-IT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05 alle 20.0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62" y="-53232"/>
            <a:ext cx="7067848" cy="36115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18771" y="3557662"/>
            <a:ext cx="9144001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000090"/>
                </a:solidFill>
              </a:rPr>
              <a:t>Le </a:t>
            </a:r>
            <a:r>
              <a:rPr lang="it-IT" sz="2000" b="1" dirty="0" err="1">
                <a:solidFill>
                  <a:srgbClr val="000090"/>
                </a:solidFill>
              </a:rPr>
              <a:t>taux</a:t>
            </a:r>
            <a:r>
              <a:rPr lang="it-IT" sz="2000" b="1" dirty="0">
                <a:solidFill>
                  <a:srgbClr val="000090"/>
                </a:solidFill>
              </a:rPr>
              <a:t> d’</a:t>
            </a:r>
            <a:r>
              <a:rPr lang="it-IT" sz="2000" b="1" dirty="0" err="1">
                <a:solidFill>
                  <a:srgbClr val="000090"/>
                </a:solidFill>
              </a:rPr>
              <a:t>avortements</a:t>
            </a:r>
            <a:r>
              <a:rPr lang="it-IT" sz="2000" b="1" dirty="0">
                <a:solidFill>
                  <a:srgbClr val="000090"/>
                </a:solidFill>
              </a:rPr>
              <a:t>  =   n. IVG/ 1˙000 femmes 15-49 </a:t>
            </a:r>
            <a:r>
              <a:rPr lang="it-IT" sz="2000" b="1" dirty="0" err="1">
                <a:solidFill>
                  <a:srgbClr val="000090"/>
                </a:solidFill>
              </a:rPr>
              <a:t>ans</a:t>
            </a:r>
            <a:r>
              <a:rPr lang="it-IT" sz="2000" b="1" dirty="0">
                <a:solidFill>
                  <a:srgbClr val="00009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(</a:t>
            </a:r>
            <a:r>
              <a:rPr lang="it-IT" sz="2000" b="1" dirty="0" err="1">
                <a:solidFill>
                  <a:srgbClr val="FF0000"/>
                </a:solidFill>
              </a:rPr>
              <a:t>abortion</a:t>
            </a:r>
            <a:r>
              <a:rPr lang="it-IT" sz="2000" b="1" dirty="0">
                <a:solidFill>
                  <a:srgbClr val="FF0000"/>
                </a:solidFill>
              </a:rPr>
              <a:t> rate)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000090"/>
                </a:solidFill>
              </a:rPr>
              <a:t>est l’</a:t>
            </a:r>
            <a:r>
              <a:rPr lang="it-IT" sz="2000" b="1" dirty="0" err="1">
                <a:solidFill>
                  <a:srgbClr val="000090"/>
                </a:solidFill>
              </a:rPr>
              <a:t>indicateur</a:t>
            </a:r>
            <a:r>
              <a:rPr lang="it-IT" sz="2000" b="1" dirty="0">
                <a:solidFill>
                  <a:srgbClr val="000090"/>
                </a:solidFill>
              </a:rPr>
              <a:t> le plus </a:t>
            </a:r>
            <a:r>
              <a:rPr lang="it-IT" sz="2000" b="1" dirty="0" err="1">
                <a:solidFill>
                  <a:srgbClr val="000090"/>
                </a:solidFill>
              </a:rPr>
              <a:t>précis</a:t>
            </a:r>
            <a:r>
              <a:rPr lang="it-IT" sz="2000" b="1" dirty="0">
                <a:solidFill>
                  <a:srgbClr val="000090"/>
                </a:solidFill>
              </a:rPr>
              <a:t> pour l’</a:t>
            </a:r>
            <a:r>
              <a:rPr lang="it-IT" sz="2000" b="1" dirty="0" err="1">
                <a:solidFill>
                  <a:srgbClr val="000090"/>
                </a:solidFill>
              </a:rPr>
              <a:t>évaluation</a:t>
            </a:r>
            <a:r>
              <a:rPr lang="it-IT" sz="2000" b="1" dirty="0">
                <a:solidFill>
                  <a:srgbClr val="000090"/>
                </a:solidFill>
              </a:rPr>
              <a:t> de la </a:t>
            </a:r>
            <a:r>
              <a:rPr lang="it-IT" sz="2000" b="1" dirty="0" err="1">
                <a:solidFill>
                  <a:srgbClr val="000090"/>
                </a:solidFill>
              </a:rPr>
              <a:t>tendance</a:t>
            </a:r>
            <a:r>
              <a:rPr lang="it-IT" sz="2000" b="1" dirty="0">
                <a:solidFill>
                  <a:srgbClr val="000090"/>
                </a:solidFill>
              </a:rPr>
              <a:t> </a:t>
            </a:r>
            <a:r>
              <a:rPr lang="it-IT" sz="2000" b="1" dirty="0" err="1">
                <a:solidFill>
                  <a:srgbClr val="000090"/>
                </a:solidFill>
              </a:rPr>
              <a:t>du</a:t>
            </a:r>
            <a:r>
              <a:rPr lang="it-IT" sz="2000" b="1" dirty="0">
                <a:solidFill>
                  <a:srgbClr val="000090"/>
                </a:solidFill>
              </a:rPr>
              <a:t> </a:t>
            </a:r>
            <a:r>
              <a:rPr lang="it-IT" sz="2000" b="1" dirty="0" err="1">
                <a:solidFill>
                  <a:srgbClr val="000090"/>
                </a:solidFill>
              </a:rPr>
              <a:t>phénomène</a:t>
            </a:r>
            <a:endParaRPr lang="it-IT" sz="2000" b="1" dirty="0">
              <a:solidFill>
                <a:srgbClr val="000090"/>
              </a:solidFill>
            </a:endParaRPr>
          </a:p>
          <a:p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08254" y="4682914"/>
            <a:ext cx="368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0090"/>
                </a:solidFill>
              </a:rPr>
              <a:t>Ministère</a:t>
            </a:r>
            <a:r>
              <a:rPr lang="it-IT" dirty="0">
                <a:solidFill>
                  <a:srgbClr val="000090"/>
                </a:solidFill>
              </a:rPr>
              <a:t> de la </a:t>
            </a:r>
            <a:r>
              <a:rPr lang="it-IT" dirty="0" err="1">
                <a:solidFill>
                  <a:srgbClr val="000090"/>
                </a:solidFill>
              </a:rPr>
              <a:t>Santè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Publique</a:t>
            </a:r>
            <a:r>
              <a:rPr lang="it-IT" dirty="0">
                <a:solidFill>
                  <a:srgbClr val="000090"/>
                </a:solidFill>
              </a:rPr>
              <a:t> , 2017 </a:t>
            </a:r>
          </a:p>
        </p:txBody>
      </p:sp>
    </p:spTree>
    <p:extLst>
      <p:ext uri="{BB962C8B-B14F-4D97-AF65-F5344CB8AC3E}">
        <p14:creationId xmlns:p14="http://schemas.microsoft.com/office/powerpoint/2010/main" val="37645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600755" y="63104"/>
            <a:ext cx="84248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le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taux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d’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avortements</a:t>
            </a:r>
            <a:r>
              <a:rPr lang="it-IT" sz="2000" dirty="0">
                <a:solidFill>
                  <a:srgbClr val="000090"/>
                </a:solidFill>
                <a:latin typeface="Calibri" charset="0"/>
              </a:rPr>
              <a:t>  (n. IVG/ 1˙000 femmes  15-49 </a:t>
            </a:r>
            <a:r>
              <a:rPr lang="it-IT" sz="2000" dirty="0" err="1">
                <a:solidFill>
                  <a:srgbClr val="000090"/>
                </a:solidFill>
                <a:latin typeface="Calibri" charset="0"/>
              </a:rPr>
              <a:t>ans</a:t>
            </a:r>
            <a:r>
              <a:rPr lang="it-IT" sz="2000" dirty="0">
                <a:solidFill>
                  <a:srgbClr val="000090"/>
                </a:solidFill>
                <a:latin typeface="Calibri" charset="0"/>
              </a:rPr>
              <a:t>)</a:t>
            </a:r>
          </a:p>
          <a:p>
            <a:endParaRPr lang="it-IT" sz="2000" dirty="0">
              <a:solidFill>
                <a:srgbClr val="000090"/>
              </a:solidFill>
              <a:latin typeface="Calibri" charset="0"/>
            </a:endParaRPr>
          </a:p>
          <a:p>
            <a:r>
              <a:rPr lang="it-IT" sz="2000" dirty="0">
                <a:solidFill>
                  <a:srgbClr val="000090"/>
                </a:solidFill>
                <a:latin typeface="Calibri" charset="0"/>
              </a:rPr>
              <a:t>			</a:t>
            </a:r>
          </a:p>
          <a:p>
            <a:r>
              <a:rPr lang="it-IT" sz="2000" dirty="0">
                <a:solidFill>
                  <a:srgbClr val="000090"/>
                </a:solidFill>
                <a:latin typeface="Calibri" charset="0"/>
              </a:rPr>
              <a:t>                                            </a:t>
            </a:r>
            <a:r>
              <a:rPr lang="it-IT" sz="2800" dirty="0">
                <a:solidFill>
                  <a:srgbClr val="000090"/>
                </a:solidFill>
                <a:latin typeface="Calibri" charset="0"/>
              </a:rPr>
              <a:t>en </a:t>
            </a:r>
            <a:r>
              <a:rPr lang="it-IT" sz="2800" b="1" dirty="0">
                <a:solidFill>
                  <a:srgbClr val="000090"/>
                </a:solidFill>
                <a:latin typeface="Calibri" charset="0"/>
              </a:rPr>
              <a:t>2016</a:t>
            </a:r>
          </a:p>
          <a:p>
            <a:r>
              <a:rPr lang="it-IT" sz="8000" dirty="0">
                <a:solidFill>
                  <a:srgbClr val="000090"/>
                </a:solidFill>
                <a:latin typeface="Calibri" charset="0"/>
              </a:rPr>
              <a:t>					   =</a:t>
            </a:r>
          </a:p>
          <a:p>
            <a:r>
              <a:rPr lang="it-IT" sz="2800" dirty="0">
                <a:solidFill>
                  <a:srgbClr val="FFFF00"/>
                </a:solidFill>
                <a:latin typeface="Calibri" charset="0"/>
              </a:rPr>
              <a:t>				    </a:t>
            </a:r>
            <a:r>
              <a:rPr lang="it-IT" sz="2800" dirty="0">
                <a:solidFill>
                  <a:srgbClr val="B820D7"/>
                </a:solidFill>
                <a:latin typeface="Calibri" charset="0"/>
              </a:rPr>
              <a:t> </a:t>
            </a:r>
            <a:r>
              <a:rPr lang="it-IT" sz="3600" b="1" dirty="0">
                <a:solidFill>
                  <a:srgbClr val="CB00D3"/>
                </a:solidFill>
                <a:latin typeface="Calibri" charset="0"/>
              </a:rPr>
              <a:t>6,5 / 1˙000</a:t>
            </a:r>
            <a:endParaRPr lang="it-IT" sz="3600" dirty="0">
              <a:solidFill>
                <a:srgbClr val="CB00D3"/>
              </a:solidFill>
              <a:latin typeface="Calibri" charset="0"/>
            </a:endParaRPr>
          </a:p>
          <a:p>
            <a:endParaRPr lang="it-IT" sz="3600" dirty="0">
              <a:solidFill>
                <a:schemeClr val="bg1"/>
              </a:solidFill>
              <a:latin typeface="Calibri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Calibri" charset="0"/>
              </a:rPr>
              <a:t>               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avec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une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baisse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 de1,7 %  par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rapport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 à 2015 </a:t>
            </a:r>
          </a:p>
          <a:p>
            <a:endParaRPr lang="it-IT" sz="2000" dirty="0">
              <a:solidFill>
                <a:srgbClr val="000090"/>
              </a:solidFill>
              <a:latin typeface="Calibri" charset="0"/>
            </a:endParaRPr>
          </a:p>
          <a:p>
            <a:endParaRPr lang="it-IT" sz="2000" dirty="0">
              <a:solidFill>
                <a:schemeClr val="bg1"/>
              </a:solidFill>
              <a:latin typeface="Calibri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Calibri" charset="0"/>
              </a:rPr>
              <a:t>                              </a:t>
            </a:r>
            <a:endParaRPr lang="it-IT" sz="2000" b="1" dirty="0">
              <a:solidFill>
                <a:srgbClr val="0BF553"/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28381" y="4774168"/>
            <a:ext cx="331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>
                <a:solidFill>
                  <a:srgbClr val="000090"/>
                </a:solidFill>
              </a:rPr>
              <a:t>Ministère</a:t>
            </a:r>
            <a:r>
              <a:rPr lang="it-IT" sz="1600" i="1" dirty="0">
                <a:solidFill>
                  <a:srgbClr val="000090"/>
                </a:solidFill>
              </a:rPr>
              <a:t> de la </a:t>
            </a:r>
            <a:r>
              <a:rPr lang="it-IT" sz="1600" i="1" dirty="0" err="1">
                <a:solidFill>
                  <a:srgbClr val="000090"/>
                </a:solidFill>
              </a:rPr>
              <a:t>Santè</a:t>
            </a:r>
            <a:r>
              <a:rPr lang="it-IT" sz="1600" i="1" dirty="0">
                <a:solidFill>
                  <a:srgbClr val="000090"/>
                </a:solidFill>
              </a:rPr>
              <a:t> </a:t>
            </a:r>
            <a:r>
              <a:rPr lang="it-IT" sz="1600" i="1" dirty="0" err="1">
                <a:solidFill>
                  <a:srgbClr val="000090"/>
                </a:solidFill>
              </a:rPr>
              <a:t>Publique</a:t>
            </a:r>
            <a:r>
              <a:rPr lang="it-IT" sz="1600" i="1" dirty="0">
                <a:solidFill>
                  <a:srgbClr val="000090"/>
                </a:solidFill>
              </a:rPr>
              <a:t> , 2017 </a:t>
            </a:r>
          </a:p>
        </p:txBody>
      </p:sp>
    </p:spTree>
    <p:extLst>
      <p:ext uri="{BB962C8B-B14F-4D97-AF65-F5344CB8AC3E}">
        <p14:creationId xmlns:p14="http://schemas.microsoft.com/office/powerpoint/2010/main" val="3687363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ar défau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507</TotalTime>
  <Words>1051</Words>
  <Application>Microsoft Office PowerPoint</Application>
  <PresentationFormat>Affichage à l'écran (16:9)</PresentationFormat>
  <Paragraphs>208</Paragraphs>
  <Slides>41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ＭＳ Ｐゴシック</vt:lpstr>
      <vt:lpstr>AngsanaUPC</vt:lpstr>
      <vt:lpstr>Arial</vt:lpstr>
      <vt:lpstr>Arial Rounded MT Bold</vt:lpstr>
      <vt:lpstr>Arial Rounded MT Lt</vt:lpstr>
      <vt:lpstr>Bookman Old Style</vt:lpstr>
      <vt:lpstr>Calibri</vt:lpstr>
      <vt:lpstr>Comic Sans MS</vt:lpstr>
      <vt:lpstr>Courier New</vt:lpstr>
      <vt:lpstr>Wingdings</vt:lpstr>
      <vt:lpstr>Zapf Dingbats</vt:lpstr>
      <vt:lpstr>Thème par défaut</vt:lpstr>
      <vt:lpstr>Présentation PowerPoint</vt:lpstr>
      <vt:lpstr>Dr Mirella Parachini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Vo-Group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Joëlle Cerfontaine</dc:creator>
  <cp:lastModifiedBy>Michaël Desmet</cp:lastModifiedBy>
  <cp:revision>44</cp:revision>
  <dcterms:created xsi:type="dcterms:W3CDTF">2018-05-30T09:49:34Z</dcterms:created>
  <dcterms:modified xsi:type="dcterms:W3CDTF">2018-06-28T07:59:52Z</dcterms:modified>
</cp:coreProperties>
</file>